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1" r:id="rId3"/>
    <p:sldId id="256" r:id="rId4"/>
    <p:sldId id="257" r:id="rId5"/>
    <p:sldId id="264" r:id="rId6"/>
    <p:sldId id="313" r:id="rId7"/>
    <p:sldId id="258" r:id="rId8"/>
    <p:sldId id="265" r:id="rId9"/>
    <p:sldId id="310" r:id="rId10"/>
    <p:sldId id="311" r:id="rId11"/>
    <p:sldId id="259" r:id="rId12"/>
    <p:sldId id="260" r:id="rId13"/>
    <p:sldId id="314" r:id="rId14"/>
    <p:sldId id="267" r:id="rId15"/>
    <p:sldId id="268" r:id="rId16"/>
    <p:sldId id="262" r:id="rId17"/>
    <p:sldId id="312" r:id="rId18"/>
    <p:sldId id="309" r:id="rId19"/>
  </p:sldIdLst>
  <p:sldSz cx="12192000" cy="6858000"/>
  <p:notesSz cx="10020300"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8ED7B-5E3D-EE8C-98B3-ED21A9672F5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2781B5-CC51-03E8-D507-6E6839E31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17E297E-579D-1C57-52CB-2954E5B73D9A}"/>
              </a:ext>
            </a:extLst>
          </p:cNvPr>
          <p:cNvSpPr>
            <a:spLocks noGrp="1"/>
          </p:cNvSpPr>
          <p:nvPr>
            <p:ph type="dt" sz="half" idx="10"/>
          </p:nvPr>
        </p:nvSpPr>
        <p:spPr/>
        <p:txBody>
          <a:bodyPr/>
          <a:lstStyle/>
          <a:p>
            <a:fld id="{A7491267-5B51-4374-8530-98DECAC0AE65}" type="datetimeFigureOut">
              <a:rPr kumimoji="1" lang="ja-JP" altLang="en-US" smtClean="0"/>
              <a:t>2023/1/6</a:t>
            </a:fld>
            <a:endParaRPr kumimoji="1" lang="ja-JP" altLang="en-US"/>
          </a:p>
        </p:txBody>
      </p:sp>
      <p:sp>
        <p:nvSpPr>
          <p:cNvPr id="5" name="フッター プレースホルダー 4">
            <a:extLst>
              <a:ext uri="{FF2B5EF4-FFF2-40B4-BE49-F238E27FC236}">
                <a16:creationId xmlns:a16="http://schemas.microsoft.com/office/drawing/2014/main" id="{7FC07463-C7DC-0AB2-966F-59F48BABD9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4A07C2-8A9E-EBEC-FDE3-5403E536568B}"/>
              </a:ext>
            </a:extLst>
          </p:cNvPr>
          <p:cNvSpPr>
            <a:spLocks noGrp="1"/>
          </p:cNvSpPr>
          <p:nvPr>
            <p:ph type="sldNum" sz="quarter" idx="12"/>
          </p:nvPr>
        </p:nvSpPr>
        <p:spPr/>
        <p:txBody>
          <a:body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18955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E8099C-8A1A-064D-ACB6-20A64086302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566925-E277-0177-FD2F-40325A6A506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ECF02F-3C3C-7044-C23A-D16546890D0D}"/>
              </a:ext>
            </a:extLst>
          </p:cNvPr>
          <p:cNvSpPr>
            <a:spLocks noGrp="1"/>
          </p:cNvSpPr>
          <p:nvPr>
            <p:ph type="dt" sz="half" idx="10"/>
          </p:nvPr>
        </p:nvSpPr>
        <p:spPr/>
        <p:txBody>
          <a:bodyPr/>
          <a:lstStyle/>
          <a:p>
            <a:fld id="{A7491267-5B51-4374-8530-98DECAC0AE65}" type="datetimeFigureOut">
              <a:rPr kumimoji="1" lang="ja-JP" altLang="en-US" smtClean="0"/>
              <a:t>2023/1/6</a:t>
            </a:fld>
            <a:endParaRPr kumimoji="1" lang="ja-JP" altLang="en-US"/>
          </a:p>
        </p:txBody>
      </p:sp>
      <p:sp>
        <p:nvSpPr>
          <p:cNvPr id="5" name="フッター プレースホルダー 4">
            <a:extLst>
              <a:ext uri="{FF2B5EF4-FFF2-40B4-BE49-F238E27FC236}">
                <a16:creationId xmlns:a16="http://schemas.microsoft.com/office/drawing/2014/main" id="{CA69874D-BA8F-BEB2-2911-604025D44C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8046E7-C23B-B9B6-2E9E-3191596C992E}"/>
              </a:ext>
            </a:extLst>
          </p:cNvPr>
          <p:cNvSpPr>
            <a:spLocks noGrp="1"/>
          </p:cNvSpPr>
          <p:nvPr>
            <p:ph type="sldNum" sz="quarter" idx="12"/>
          </p:nvPr>
        </p:nvSpPr>
        <p:spPr/>
        <p:txBody>
          <a:body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67839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AFEA783-666C-197D-CF0C-C40D33D8CDE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5047F58-591D-3A62-14E0-C4607FC8E8D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89E34F-FE29-2E20-8A7C-162BCDCF6B26}"/>
              </a:ext>
            </a:extLst>
          </p:cNvPr>
          <p:cNvSpPr>
            <a:spLocks noGrp="1"/>
          </p:cNvSpPr>
          <p:nvPr>
            <p:ph type="dt" sz="half" idx="10"/>
          </p:nvPr>
        </p:nvSpPr>
        <p:spPr/>
        <p:txBody>
          <a:bodyPr/>
          <a:lstStyle/>
          <a:p>
            <a:fld id="{A7491267-5B51-4374-8530-98DECAC0AE65}" type="datetimeFigureOut">
              <a:rPr kumimoji="1" lang="ja-JP" altLang="en-US" smtClean="0"/>
              <a:t>2023/1/6</a:t>
            </a:fld>
            <a:endParaRPr kumimoji="1" lang="ja-JP" altLang="en-US"/>
          </a:p>
        </p:txBody>
      </p:sp>
      <p:sp>
        <p:nvSpPr>
          <p:cNvPr id="5" name="フッター プレースホルダー 4">
            <a:extLst>
              <a:ext uri="{FF2B5EF4-FFF2-40B4-BE49-F238E27FC236}">
                <a16:creationId xmlns:a16="http://schemas.microsoft.com/office/drawing/2014/main" id="{9DA4E822-76AE-4BAC-8DA7-13ED072C6E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FEC361-A7F9-2AF5-A7A4-0AB2AD1A5610}"/>
              </a:ext>
            </a:extLst>
          </p:cNvPr>
          <p:cNvSpPr>
            <a:spLocks noGrp="1"/>
          </p:cNvSpPr>
          <p:nvPr>
            <p:ph type="sldNum" sz="quarter" idx="12"/>
          </p:nvPr>
        </p:nvSpPr>
        <p:spPr/>
        <p:txBody>
          <a:body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28258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D40017-AD08-F4C8-D195-3CE1591F98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098078-8B9C-6062-0A6A-982DBD43FA3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4B4DEA-ED6E-EC2F-2C8B-E2ED68A63A51}"/>
              </a:ext>
            </a:extLst>
          </p:cNvPr>
          <p:cNvSpPr>
            <a:spLocks noGrp="1"/>
          </p:cNvSpPr>
          <p:nvPr>
            <p:ph type="dt" sz="half" idx="10"/>
          </p:nvPr>
        </p:nvSpPr>
        <p:spPr/>
        <p:txBody>
          <a:bodyPr/>
          <a:lstStyle/>
          <a:p>
            <a:fld id="{A7491267-5B51-4374-8530-98DECAC0AE65}" type="datetimeFigureOut">
              <a:rPr kumimoji="1" lang="ja-JP" altLang="en-US" smtClean="0"/>
              <a:t>2023/1/6</a:t>
            </a:fld>
            <a:endParaRPr kumimoji="1" lang="ja-JP" altLang="en-US"/>
          </a:p>
        </p:txBody>
      </p:sp>
      <p:sp>
        <p:nvSpPr>
          <p:cNvPr id="5" name="フッター プレースホルダー 4">
            <a:extLst>
              <a:ext uri="{FF2B5EF4-FFF2-40B4-BE49-F238E27FC236}">
                <a16:creationId xmlns:a16="http://schemas.microsoft.com/office/drawing/2014/main" id="{207B2C17-EA70-E538-7F1B-3885F79420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E172AF-03C5-8F65-7588-52672651D5B3}"/>
              </a:ext>
            </a:extLst>
          </p:cNvPr>
          <p:cNvSpPr>
            <a:spLocks noGrp="1"/>
          </p:cNvSpPr>
          <p:nvPr>
            <p:ph type="sldNum" sz="quarter" idx="12"/>
          </p:nvPr>
        </p:nvSpPr>
        <p:spPr/>
        <p:txBody>
          <a:body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285797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4EF281-ADC0-9988-7AC2-7CA026CC72F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CEE0F2-97E9-DEEC-99EA-18A6343B64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F77BE96-7B0B-D5CB-9608-7CBD663E7C9D}"/>
              </a:ext>
            </a:extLst>
          </p:cNvPr>
          <p:cNvSpPr>
            <a:spLocks noGrp="1"/>
          </p:cNvSpPr>
          <p:nvPr>
            <p:ph type="dt" sz="half" idx="10"/>
          </p:nvPr>
        </p:nvSpPr>
        <p:spPr/>
        <p:txBody>
          <a:bodyPr/>
          <a:lstStyle/>
          <a:p>
            <a:fld id="{A7491267-5B51-4374-8530-98DECAC0AE65}" type="datetimeFigureOut">
              <a:rPr kumimoji="1" lang="ja-JP" altLang="en-US" smtClean="0"/>
              <a:t>2023/1/6</a:t>
            </a:fld>
            <a:endParaRPr kumimoji="1" lang="ja-JP" altLang="en-US"/>
          </a:p>
        </p:txBody>
      </p:sp>
      <p:sp>
        <p:nvSpPr>
          <p:cNvPr id="5" name="フッター プレースホルダー 4">
            <a:extLst>
              <a:ext uri="{FF2B5EF4-FFF2-40B4-BE49-F238E27FC236}">
                <a16:creationId xmlns:a16="http://schemas.microsoft.com/office/drawing/2014/main" id="{2D0C1395-E468-290B-4171-866A00CBDC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CDA520-4FD6-CFC9-6D0C-AA51358EE89D}"/>
              </a:ext>
            </a:extLst>
          </p:cNvPr>
          <p:cNvSpPr>
            <a:spLocks noGrp="1"/>
          </p:cNvSpPr>
          <p:nvPr>
            <p:ph type="sldNum" sz="quarter" idx="12"/>
          </p:nvPr>
        </p:nvSpPr>
        <p:spPr/>
        <p:txBody>
          <a:body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271353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52D140-EA47-237E-DAAB-DFBB90C79CF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30A44D-8C64-58CA-CDDC-DE44FBEC46D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2749624-583E-644D-8861-52F15E9F3A7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01AD889-2FD1-DED8-5E73-B167ECDD100A}"/>
              </a:ext>
            </a:extLst>
          </p:cNvPr>
          <p:cNvSpPr>
            <a:spLocks noGrp="1"/>
          </p:cNvSpPr>
          <p:nvPr>
            <p:ph type="dt" sz="half" idx="10"/>
          </p:nvPr>
        </p:nvSpPr>
        <p:spPr/>
        <p:txBody>
          <a:bodyPr/>
          <a:lstStyle/>
          <a:p>
            <a:fld id="{A7491267-5B51-4374-8530-98DECAC0AE65}" type="datetimeFigureOut">
              <a:rPr kumimoji="1" lang="ja-JP" altLang="en-US" smtClean="0"/>
              <a:t>2023/1/6</a:t>
            </a:fld>
            <a:endParaRPr kumimoji="1" lang="ja-JP" altLang="en-US"/>
          </a:p>
        </p:txBody>
      </p:sp>
      <p:sp>
        <p:nvSpPr>
          <p:cNvPr id="6" name="フッター プレースホルダー 5">
            <a:extLst>
              <a:ext uri="{FF2B5EF4-FFF2-40B4-BE49-F238E27FC236}">
                <a16:creationId xmlns:a16="http://schemas.microsoft.com/office/drawing/2014/main" id="{EE2DD08B-E802-E0B2-C270-3895BD55A5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719E38-9932-7515-F60D-AAA5D27081C4}"/>
              </a:ext>
            </a:extLst>
          </p:cNvPr>
          <p:cNvSpPr>
            <a:spLocks noGrp="1"/>
          </p:cNvSpPr>
          <p:nvPr>
            <p:ph type="sldNum" sz="quarter" idx="12"/>
          </p:nvPr>
        </p:nvSpPr>
        <p:spPr/>
        <p:txBody>
          <a:body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409905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BD7197-58E0-4A82-5C07-3B4B54E7D4F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283F0A-5927-F600-C1DF-EDCC135B93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3B00DC2-949E-C879-8043-2F3BB911E2F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DF20066-98CB-5FA9-9AB5-EF08696132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9E0DE0D-B777-CF57-6D0A-8A21223A7FE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C1C983C-0623-3B03-9ACC-F59865FD908B}"/>
              </a:ext>
            </a:extLst>
          </p:cNvPr>
          <p:cNvSpPr>
            <a:spLocks noGrp="1"/>
          </p:cNvSpPr>
          <p:nvPr>
            <p:ph type="dt" sz="half" idx="10"/>
          </p:nvPr>
        </p:nvSpPr>
        <p:spPr/>
        <p:txBody>
          <a:bodyPr/>
          <a:lstStyle/>
          <a:p>
            <a:fld id="{A7491267-5B51-4374-8530-98DECAC0AE65}" type="datetimeFigureOut">
              <a:rPr kumimoji="1" lang="ja-JP" altLang="en-US" smtClean="0"/>
              <a:t>2023/1/6</a:t>
            </a:fld>
            <a:endParaRPr kumimoji="1" lang="ja-JP" altLang="en-US"/>
          </a:p>
        </p:txBody>
      </p:sp>
      <p:sp>
        <p:nvSpPr>
          <p:cNvPr id="8" name="フッター プレースホルダー 7">
            <a:extLst>
              <a:ext uri="{FF2B5EF4-FFF2-40B4-BE49-F238E27FC236}">
                <a16:creationId xmlns:a16="http://schemas.microsoft.com/office/drawing/2014/main" id="{CA4ED2F9-E088-F08E-9DDA-B0D11C7B7B6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536A272-B145-6116-F607-DB9BB4832636}"/>
              </a:ext>
            </a:extLst>
          </p:cNvPr>
          <p:cNvSpPr>
            <a:spLocks noGrp="1"/>
          </p:cNvSpPr>
          <p:nvPr>
            <p:ph type="sldNum" sz="quarter" idx="12"/>
          </p:nvPr>
        </p:nvSpPr>
        <p:spPr/>
        <p:txBody>
          <a:body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5951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471256-91A8-A245-2310-361AC4B48E3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EE4544E-6D3C-6265-9ED0-34DA6140D178}"/>
              </a:ext>
            </a:extLst>
          </p:cNvPr>
          <p:cNvSpPr>
            <a:spLocks noGrp="1"/>
          </p:cNvSpPr>
          <p:nvPr>
            <p:ph type="dt" sz="half" idx="10"/>
          </p:nvPr>
        </p:nvSpPr>
        <p:spPr/>
        <p:txBody>
          <a:bodyPr/>
          <a:lstStyle/>
          <a:p>
            <a:fld id="{A7491267-5B51-4374-8530-98DECAC0AE65}" type="datetimeFigureOut">
              <a:rPr kumimoji="1" lang="ja-JP" altLang="en-US" smtClean="0"/>
              <a:t>2023/1/6</a:t>
            </a:fld>
            <a:endParaRPr kumimoji="1" lang="ja-JP" altLang="en-US"/>
          </a:p>
        </p:txBody>
      </p:sp>
      <p:sp>
        <p:nvSpPr>
          <p:cNvPr id="4" name="フッター プレースホルダー 3">
            <a:extLst>
              <a:ext uri="{FF2B5EF4-FFF2-40B4-BE49-F238E27FC236}">
                <a16:creationId xmlns:a16="http://schemas.microsoft.com/office/drawing/2014/main" id="{2E4444DA-3D8D-0048-BE84-4403FC2DAA3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CEC2EDB-3580-5D1A-5B76-6BD21A4A1114}"/>
              </a:ext>
            </a:extLst>
          </p:cNvPr>
          <p:cNvSpPr>
            <a:spLocks noGrp="1"/>
          </p:cNvSpPr>
          <p:nvPr>
            <p:ph type="sldNum" sz="quarter" idx="12"/>
          </p:nvPr>
        </p:nvSpPr>
        <p:spPr/>
        <p:txBody>
          <a:body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357814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9143222-1EF2-E0FE-4200-B0C4138D1EC0}"/>
              </a:ext>
            </a:extLst>
          </p:cNvPr>
          <p:cNvSpPr>
            <a:spLocks noGrp="1"/>
          </p:cNvSpPr>
          <p:nvPr>
            <p:ph type="dt" sz="half" idx="10"/>
          </p:nvPr>
        </p:nvSpPr>
        <p:spPr/>
        <p:txBody>
          <a:bodyPr/>
          <a:lstStyle/>
          <a:p>
            <a:fld id="{A7491267-5B51-4374-8530-98DECAC0AE65}" type="datetimeFigureOut">
              <a:rPr kumimoji="1" lang="ja-JP" altLang="en-US" smtClean="0"/>
              <a:t>2023/1/6</a:t>
            </a:fld>
            <a:endParaRPr kumimoji="1" lang="ja-JP" altLang="en-US"/>
          </a:p>
        </p:txBody>
      </p:sp>
      <p:sp>
        <p:nvSpPr>
          <p:cNvPr id="3" name="フッター プレースホルダー 2">
            <a:extLst>
              <a:ext uri="{FF2B5EF4-FFF2-40B4-BE49-F238E27FC236}">
                <a16:creationId xmlns:a16="http://schemas.microsoft.com/office/drawing/2014/main" id="{DD4D20C1-C0CB-3FE9-221F-7EADCAAEE46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2C30CFE-7146-9398-32EF-996866F483E3}"/>
              </a:ext>
            </a:extLst>
          </p:cNvPr>
          <p:cNvSpPr>
            <a:spLocks noGrp="1"/>
          </p:cNvSpPr>
          <p:nvPr>
            <p:ph type="sldNum" sz="quarter" idx="12"/>
          </p:nvPr>
        </p:nvSpPr>
        <p:spPr/>
        <p:txBody>
          <a:body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48722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73D060-F66D-B7A0-7946-3E00E4B5100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7A12CE3-93EC-3D6F-ADCC-4C9186F418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D63FC4F-59ED-77CC-B54E-406743404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CC3B42-4B5E-491D-1A6D-38B4DB4BBF9F}"/>
              </a:ext>
            </a:extLst>
          </p:cNvPr>
          <p:cNvSpPr>
            <a:spLocks noGrp="1"/>
          </p:cNvSpPr>
          <p:nvPr>
            <p:ph type="dt" sz="half" idx="10"/>
          </p:nvPr>
        </p:nvSpPr>
        <p:spPr/>
        <p:txBody>
          <a:bodyPr/>
          <a:lstStyle/>
          <a:p>
            <a:fld id="{A7491267-5B51-4374-8530-98DECAC0AE65}" type="datetimeFigureOut">
              <a:rPr kumimoji="1" lang="ja-JP" altLang="en-US" smtClean="0"/>
              <a:t>2023/1/6</a:t>
            </a:fld>
            <a:endParaRPr kumimoji="1" lang="ja-JP" altLang="en-US"/>
          </a:p>
        </p:txBody>
      </p:sp>
      <p:sp>
        <p:nvSpPr>
          <p:cNvPr id="6" name="フッター プレースホルダー 5">
            <a:extLst>
              <a:ext uri="{FF2B5EF4-FFF2-40B4-BE49-F238E27FC236}">
                <a16:creationId xmlns:a16="http://schemas.microsoft.com/office/drawing/2014/main" id="{36280696-5C95-8BEC-3D3D-C992BEB657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F28900-BF60-76F0-9D62-F420F23332F2}"/>
              </a:ext>
            </a:extLst>
          </p:cNvPr>
          <p:cNvSpPr>
            <a:spLocks noGrp="1"/>
          </p:cNvSpPr>
          <p:nvPr>
            <p:ph type="sldNum" sz="quarter" idx="12"/>
          </p:nvPr>
        </p:nvSpPr>
        <p:spPr/>
        <p:txBody>
          <a:body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245277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318562-3997-1967-FF30-7E478B4DFA5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9571471-5A58-9F4D-21DF-C1784B6FF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A0EA9ED-79E6-1689-A4B0-F6D69261E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6243800-2381-5FDD-8D30-23785662AFB6}"/>
              </a:ext>
            </a:extLst>
          </p:cNvPr>
          <p:cNvSpPr>
            <a:spLocks noGrp="1"/>
          </p:cNvSpPr>
          <p:nvPr>
            <p:ph type="dt" sz="half" idx="10"/>
          </p:nvPr>
        </p:nvSpPr>
        <p:spPr/>
        <p:txBody>
          <a:bodyPr/>
          <a:lstStyle/>
          <a:p>
            <a:fld id="{A7491267-5B51-4374-8530-98DECAC0AE65}" type="datetimeFigureOut">
              <a:rPr kumimoji="1" lang="ja-JP" altLang="en-US" smtClean="0"/>
              <a:t>2023/1/6</a:t>
            </a:fld>
            <a:endParaRPr kumimoji="1" lang="ja-JP" altLang="en-US"/>
          </a:p>
        </p:txBody>
      </p:sp>
      <p:sp>
        <p:nvSpPr>
          <p:cNvPr id="6" name="フッター プレースホルダー 5">
            <a:extLst>
              <a:ext uri="{FF2B5EF4-FFF2-40B4-BE49-F238E27FC236}">
                <a16:creationId xmlns:a16="http://schemas.microsoft.com/office/drawing/2014/main" id="{AAEDB1C4-54AD-995F-AB82-06E5426734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F9A224-1DE7-5A9D-5795-45089E130ADC}"/>
              </a:ext>
            </a:extLst>
          </p:cNvPr>
          <p:cNvSpPr>
            <a:spLocks noGrp="1"/>
          </p:cNvSpPr>
          <p:nvPr>
            <p:ph type="sldNum" sz="quarter" idx="12"/>
          </p:nvPr>
        </p:nvSpPr>
        <p:spPr/>
        <p:txBody>
          <a:body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218215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3CA16A7-28B9-3FEE-291B-71A0C6EDA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79C36E-80B4-5DFF-998A-67521BAC9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CCB946-82B4-8D0B-1981-5C02AAFF1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91267-5B51-4374-8530-98DECAC0AE65}" type="datetimeFigureOut">
              <a:rPr kumimoji="1" lang="ja-JP" altLang="en-US" smtClean="0"/>
              <a:t>2023/1/6</a:t>
            </a:fld>
            <a:endParaRPr kumimoji="1" lang="ja-JP" altLang="en-US"/>
          </a:p>
        </p:txBody>
      </p:sp>
      <p:sp>
        <p:nvSpPr>
          <p:cNvPr id="5" name="フッター プレースホルダー 4">
            <a:extLst>
              <a:ext uri="{FF2B5EF4-FFF2-40B4-BE49-F238E27FC236}">
                <a16:creationId xmlns:a16="http://schemas.microsoft.com/office/drawing/2014/main" id="{95AE7032-4700-3495-2619-73A7152FA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7DE80CE-3595-B32E-7DF3-5F6BE9CC7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B37EF-84F6-492F-92CD-1F61D78A4E45}" type="slidenum">
              <a:rPr kumimoji="1" lang="ja-JP" altLang="en-US" smtClean="0"/>
              <a:t>‹#›</a:t>
            </a:fld>
            <a:endParaRPr kumimoji="1" lang="ja-JP" altLang="en-US"/>
          </a:p>
        </p:txBody>
      </p:sp>
    </p:spTree>
    <p:extLst>
      <p:ext uri="{BB962C8B-B14F-4D97-AF65-F5344CB8AC3E}">
        <p14:creationId xmlns:p14="http://schemas.microsoft.com/office/powerpoint/2010/main" val="252957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jicgroup.co.jp/" TargetMode="External"/><Relationship Id="rId2" Type="http://schemas.openxmlformats.org/officeDocument/2006/relationships/hyperlink" Target="http://www.z-kyosai.com/" TargetMode="External"/><Relationship Id="rId1" Type="http://schemas.openxmlformats.org/officeDocument/2006/relationships/slideLayout" Target="../slideLayouts/slideLayout2.xml"/><Relationship Id="rId6" Type="http://schemas.openxmlformats.org/officeDocument/2006/relationships/hyperlink" Target="http://zen-iku.jp/" TargetMode="External"/><Relationship Id="rId5" Type="http://schemas.openxmlformats.org/officeDocument/2006/relationships/hyperlink" Target="http://www.autism.or.jp/asj-hoken/1.pdf" TargetMode="External"/><Relationship Id="rId4" Type="http://schemas.openxmlformats.org/officeDocument/2006/relationships/hyperlink" Target="http://www.jicgroup.co.jp/personal/suppor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42BB5A3-E6B7-4351-A9FF-01C5AE91F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29000"/>
            <a:ext cx="2703443" cy="270344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9596FFA6-78BC-4318-B7C0-D29AC5021154}"/>
              </a:ext>
            </a:extLst>
          </p:cNvPr>
          <p:cNvSpPr>
            <a:spLocks noGrp="1"/>
          </p:cNvSpPr>
          <p:nvPr>
            <p:ph type="title"/>
          </p:nvPr>
        </p:nvSpPr>
        <p:spPr/>
        <p:txBody>
          <a:bodyPr>
            <a:normAutofit/>
          </a:bodyPr>
          <a:lstStyle/>
          <a:p>
            <a:pPr algn="ctr"/>
            <a:r>
              <a:rPr kumimoji="1" lang="ja-JP" altLang="en-US" dirty="0">
                <a:latin typeface="AR丸ゴシック体M04" panose="020F0609000000000000" pitchFamily="49" charset="-128"/>
                <a:ea typeface="AR丸ゴシック体M04" panose="020F0609000000000000" pitchFamily="49" charset="-128"/>
              </a:rPr>
              <a:t>松阪あゆみ特別支援学校</a:t>
            </a:r>
            <a:r>
              <a:rPr lang="en-US" altLang="ja-JP" dirty="0">
                <a:latin typeface="AR丸ゴシック体M04" panose="020F0609000000000000" pitchFamily="49" charset="-128"/>
                <a:ea typeface="AR丸ゴシック体M04" panose="020F0609000000000000" pitchFamily="49" charset="-128"/>
              </a:rPr>
              <a:t>PTA</a:t>
            </a:r>
            <a:r>
              <a:rPr lang="ja-JP" altLang="en-US" dirty="0">
                <a:latin typeface="AR丸ゴシック体M04" panose="020F0609000000000000" pitchFamily="49" charset="-128"/>
                <a:ea typeface="AR丸ゴシック体M04" panose="020F0609000000000000" pitchFamily="49" charset="-128"/>
              </a:rPr>
              <a:t>研修会</a:t>
            </a:r>
            <a:r>
              <a:rPr lang="en-US" altLang="ja-JP" dirty="0">
                <a:latin typeface="AR丸ゴシック体M04" panose="020F0609000000000000" pitchFamily="49" charset="-128"/>
                <a:ea typeface="AR丸ゴシック体M04" panose="020F0609000000000000" pitchFamily="49" charset="-128"/>
              </a:rPr>
              <a:t/>
            </a:r>
            <a:br>
              <a:rPr lang="en-US" altLang="ja-JP" dirty="0">
                <a:latin typeface="AR丸ゴシック体M04" panose="020F0609000000000000" pitchFamily="49" charset="-128"/>
                <a:ea typeface="AR丸ゴシック体M04" panose="020F0609000000000000" pitchFamily="49" charset="-128"/>
              </a:rPr>
            </a:br>
            <a:r>
              <a:rPr lang="ja-JP" altLang="en-US" dirty="0">
                <a:latin typeface="AR丸ゴシック体M04" panose="020F0609000000000000" pitchFamily="49" charset="-128"/>
                <a:ea typeface="AR丸ゴシック体M04" panose="020F0609000000000000" pitchFamily="49" charset="-128"/>
              </a:rPr>
              <a:t>　　　　　　　　　</a:t>
            </a:r>
            <a:r>
              <a:rPr lang="en-US" altLang="ja-JP" sz="2800" dirty="0">
                <a:latin typeface="AR丸ゴシック体M04" panose="020F0609000000000000" pitchFamily="49" charset="-128"/>
                <a:ea typeface="AR丸ゴシック体M04" panose="020F0609000000000000" pitchFamily="49" charset="-128"/>
              </a:rPr>
              <a:t>2023,</a:t>
            </a:r>
            <a:r>
              <a:rPr lang="ja-JP" altLang="en-US" sz="2800" dirty="0">
                <a:latin typeface="AR丸ゴシック体M04" panose="020F0609000000000000" pitchFamily="49" charset="-128"/>
                <a:ea typeface="AR丸ゴシック体M04" panose="020F0609000000000000" pitchFamily="49" charset="-128"/>
              </a:rPr>
              <a:t>１</a:t>
            </a:r>
            <a:r>
              <a:rPr lang="en-US" altLang="ja-JP" sz="2800" dirty="0">
                <a:latin typeface="AR丸ゴシック体M04" panose="020F0609000000000000" pitchFamily="49" charset="-128"/>
                <a:ea typeface="AR丸ゴシック体M04" panose="020F0609000000000000" pitchFamily="49" charset="-128"/>
              </a:rPr>
              <a:t>,21(</a:t>
            </a:r>
            <a:r>
              <a:rPr lang="ja-JP" altLang="en-US" sz="2800" dirty="0">
                <a:latin typeface="AR丸ゴシック体M04" panose="020F0609000000000000" pitchFamily="49" charset="-128"/>
                <a:ea typeface="AR丸ゴシック体M04" panose="020F0609000000000000" pitchFamily="49" charset="-128"/>
              </a:rPr>
              <a:t>土</a:t>
            </a:r>
            <a:r>
              <a:rPr lang="en-US" altLang="ja-JP" sz="2800" dirty="0">
                <a:latin typeface="AR丸ゴシック体M04" panose="020F0609000000000000" pitchFamily="49" charset="-128"/>
                <a:ea typeface="AR丸ゴシック体M04" panose="020F0609000000000000" pitchFamily="49" charset="-128"/>
              </a:rPr>
              <a:t>)</a:t>
            </a:r>
            <a:endParaRPr kumimoji="1" lang="ja-JP" altLang="en-US" sz="2800" dirty="0">
              <a:latin typeface="AR丸ゴシック体M04" panose="020F0609000000000000" pitchFamily="49" charset="-128"/>
              <a:ea typeface="AR丸ゴシック体M04" panose="020F0609000000000000" pitchFamily="49" charset="-128"/>
            </a:endParaRPr>
          </a:p>
        </p:txBody>
      </p:sp>
      <p:sp>
        <p:nvSpPr>
          <p:cNvPr id="3" name="コンテンツ プレースホルダー 2">
            <a:extLst>
              <a:ext uri="{FF2B5EF4-FFF2-40B4-BE49-F238E27FC236}">
                <a16:creationId xmlns:a16="http://schemas.microsoft.com/office/drawing/2014/main" id="{A9DDBBB7-15BF-4DEB-B286-6633794703FA}"/>
              </a:ext>
            </a:extLst>
          </p:cNvPr>
          <p:cNvSpPr>
            <a:spLocks noGrp="1"/>
          </p:cNvSpPr>
          <p:nvPr>
            <p:ph idx="1"/>
          </p:nvPr>
        </p:nvSpPr>
        <p:spPr>
          <a:xfrm>
            <a:off x="838200" y="1690688"/>
            <a:ext cx="10515600" cy="4643851"/>
          </a:xfrm>
        </p:spPr>
        <p:txBody>
          <a:bodyPr>
            <a:normAutofit fontScale="92500" lnSpcReduction="10000"/>
          </a:bodyPr>
          <a:lstStyle/>
          <a:p>
            <a:pPr marL="0" indent="0">
              <a:buNone/>
            </a:pPr>
            <a:r>
              <a:rPr lang="ja-JP" altLang="ja-JP" sz="6000" b="1" dirty="0">
                <a:solidFill>
                  <a:schemeClr val="accent1">
                    <a:lumMod val="75000"/>
                  </a:schemeClr>
                </a:solidFill>
                <a:effectLst/>
                <a:latin typeface="AR丸ゴシック体M04" panose="020F0609000000000000" pitchFamily="49" charset="-128"/>
                <a:ea typeface="AR丸ゴシック体M04" panose="020F0609000000000000" pitchFamily="49" charset="-128"/>
                <a:cs typeface="Times New Roman" panose="02020603050405020304" pitchFamily="18" charset="0"/>
              </a:rPr>
              <a:t>子どもの将来のために</a:t>
            </a:r>
            <a:endParaRPr lang="en-US" altLang="ja-JP" sz="6000" b="1" dirty="0">
              <a:solidFill>
                <a:schemeClr val="accent1">
                  <a:lumMod val="75000"/>
                </a:schemeClr>
              </a:solidFill>
              <a:effectLst/>
              <a:latin typeface="AR丸ゴシック体M04" panose="020F0609000000000000" pitchFamily="49" charset="-128"/>
              <a:ea typeface="AR丸ゴシック体M04" panose="020F0609000000000000" pitchFamily="49" charset="-128"/>
              <a:cs typeface="Times New Roman" panose="02020603050405020304" pitchFamily="18" charset="0"/>
            </a:endParaRPr>
          </a:p>
          <a:p>
            <a:pPr marL="0" indent="0">
              <a:buNone/>
            </a:pPr>
            <a:r>
              <a:rPr lang="ja-JP" altLang="en-US" sz="6000" b="1" dirty="0">
                <a:solidFill>
                  <a:schemeClr val="accent1">
                    <a:lumMod val="75000"/>
                  </a:schemeClr>
                </a:solidFill>
                <a:latin typeface="AR丸ゴシック体M04" panose="020F0609000000000000" pitchFamily="49" charset="-128"/>
                <a:ea typeface="AR丸ゴシック体M04" panose="020F0609000000000000" pitchFamily="49" charset="-128"/>
                <a:cs typeface="Times New Roman" panose="02020603050405020304" pitchFamily="18" charset="0"/>
              </a:rPr>
              <a:t>　</a:t>
            </a:r>
            <a:r>
              <a:rPr lang="ja-JP" altLang="ja-JP" sz="3600" b="1" dirty="0">
                <a:solidFill>
                  <a:schemeClr val="accent1">
                    <a:lumMod val="75000"/>
                  </a:schemeClr>
                </a:solidFill>
                <a:effectLst/>
                <a:latin typeface="AR丸ゴシック体M04" panose="020F0609000000000000" pitchFamily="49" charset="-128"/>
                <a:ea typeface="AR丸ゴシック体M04" panose="020F0609000000000000" pitchFamily="49" charset="-128"/>
                <a:cs typeface="Times New Roman" panose="02020603050405020304" pitchFamily="18" charset="0"/>
              </a:rPr>
              <a:t>～</a:t>
            </a:r>
            <a:r>
              <a:rPr lang="ja-JP" altLang="en-US" sz="3600" b="1" dirty="0">
                <a:solidFill>
                  <a:schemeClr val="accent1">
                    <a:lumMod val="75000"/>
                  </a:schemeClr>
                </a:solidFill>
                <a:effectLst/>
                <a:latin typeface="AR丸ゴシック体M04" panose="020F0609000000000000" pitchFamily="49" charset="-128"/>
                <a:ea typeface="AR丸ゴシック体M04" panose="020F0609000000000000" pitchFamily="49" charset="-128"/>
                <a:cs typeface="Times New Roman" panose="02020603050405020304" pitchFamily="18" charset="0"/>
              </a:rPr>
              <a:t>親としていま考えておきたいこと</a:t>
            </a:r>
          </a:p>
          <a:p>
            <a:pPr marL="0" indent="0">
              <a:buNone/>
            </a:pPr>
            <a:r>
              <a:rPr lang="ja-JP" altLang="en-US" sz="3600" b="1" dirty="0">
                <a:solidFill>
                  <a:schemeClr val="accent1">
                    <a:lumMod val="75000"/>
                  </a:schemeClr>
                </a:solidFill>
                <a:latin typeface="AR丸ゴシック体M04" panose="020F0609000000000000" pitchFamily="49" charset="-128"/>
                <a:ea typeface="AR丸ゴシック体M04" panose="020F0609000000000000" pitchFamily="49" charset="-128"/>
                <a:cs typeface="Times New Roman" panose="02020603050405020304" pitchFamily="18" charset="0"/>
              </a:rPr>
              <a:t>　　　　　　　－住まい、暮らし、お金、備え</a:t>
            </a:r>
            <a:r>
              <a:rPr lang="ja-JP" altLang="en-US" sz="3600" b="1" dirty="0">
                <a:latin typeface="AR丸ゴシック体M04" panose="020F0609000000000000" pitchFamily="49" charset="-128"/>
                <a:ea typeface="AR丸ゴシック体M04" panose="020F0609000000000000" pitchFamily="49" charset="-128"/>
                <a:cs typeface="Times New Roman" panose="02020603050405020304" pitchFamily="18" charset="0"/>
              </a:rPr>
              <a:t>　　　</a:t>
            </a:r>
            <a:r>
              <a:rPr lang="ja-JP" altLang="en-US" sz="5400" b="1" dirty="0">
                <a:latin typeface="AR丸ゴシック体M04" panose="020F0609000000000000" pitchFamily="49" charset="-128"/>
                <a:ea typeface="AR丸ゴシック体M04" panose="020F0609000000000000" pitchFamily="49" charset="-128"/>
                <a:cs typeface="Times New Roman" panose="02020603050405020304" pitchFamily="18" charset="0"/>
              </a:rPr>
              <a:t>　　</a:t>
            </a:r>
            <a:endParaRPr lang="en-US" altLang="ja-JP" sz="5400" b="1" dirty="0">
              <a:latin typeface="AR丸ゴシック体M04" panose="020F0609000000000000" pitchFamily="49" charset="-128"/>
              <a:ea typeface="AR丸ゴシック体M04" panose="020F0609000000000000" pitchFamily="49" charset="-128"/>
              <a:cs typeface="Times New Roman" panose="02020603050405020304" pitchFamily="18" charset="0"/>
            </a:endParaRPr>
          </a:p>
          <a:p>
            <a:pPr marL="0" indent="0">
              <a:buNone/>
            </a:pPr>
            <a:r>
              <a:rPr lang="ja-JP" altLang="en-US" sz="5400" b="1" dirty="0">
                <a:latin typeface="AR丸ゴシック体M04" panose="020F0609000000000000" pitchFamily="49" charset="-128"/>
                <a:ea typeface="AR丸ゴシック体M04" panose="020F0609000000000000" pitchFamily="49" charset="-128"/>
                <a:cs typeface="Times New Roman" panose="02020603050405020304" pitchFamily="18" charset="0"/>
              </a:rPr>
              <a:t>　　　　　</a:t>
            </a:r>
            <a:endParaRPr lang="en-US" altLang="ja-JP" sz="5400" b="1" dirty="0">
              <a:latin typeface="AR丸ゴシック体M04" panose="020F0609000000000000" pitchFamily="49" charset="-128"/>
              <a:ea typeface="AR丸ゴシック体M04" panose="020F0609000000000000" pitchFamily="49" charset="-128"/>
              <a:cs typeface="Times New Roman" panose="02020603050405020304" pitchFamily="18" charset="0"/>
            </a:endParaRPr>
          </a:p>
          <a:p>
            <a:pPr marL="0" indent="0">
              <a:buNone/>
            </a:pPr>
            <a:r>
              <a:rPr lang="ja-JP" altLang="en-US" sz="3200" b="1" dirty="0">
                <a:latin typeface="AR丸ゴシック体M04" panose="020F0609000000000000" pitchFamily="49" charset="-128"/>
                <a:ea typeface="AR丸ゴシック体M04" panose="020F0609000000000000" pitchFamily="49" charset="-128"/>
                <a:cs typeface="Times New Roman" panose="02020603050405020304" pitchFamily="18" charset="0"/>
              </a:rPr>
              <a:t>　　　　　　　　　　　</a:t>
            </a:r>
            <a:r>
              <a:rPr lang="en-US" altLang="ja-JP" sz="3200" b="1" dirty="0">
                <a:latin typeface="AR丸ゴシック体M04" panose="020F0609000000000000" pitchFamily="49" charset="-128"/>
                <a:ea typeface="AR丸ゴシック体M04" panose="020F0609000000000000" pitchFamily="49" charset="-128"/>
                <a:cs typeface="Times New Roman" panose="02020603050405020304" pitchFamily="18" charset="0"/>
              </a:rPr>
              <a:t>NPO</a:t>
            </a:r>
            <a:r>
              <a:rPr lang="ja-JP" altLang="en-US" sz="3200" b="1" dirty="0">
                <a:latin typeface="AR丸ゴシック体M04" panose="020F0609000000000000" pitchFamily="49" charset="-128"/>
                <a:ea typeface="AR丸ゴシック体M04" panose="020F0609000000000000" pitchFamily="49" charset="-128"/>
                <a:cs typeface="Times New Roman" panose="02020603050405020304" pitchFamily="18" charset="0"/>
              </a:rPr>
              <a:t>法人エールの会</a:t>
            </a:r>
          </a:p>
          <a:p>
            <a:pPr marL="0" indent="0">
              <a:buNone/>
            </a:pPr>
            <a:r>
              <a:rPr lang="ja-JP" altLang="en-US" sz="3200" b="1" dirty="0">
                <a:latin typeface="AR丸ゴシック体M04" panose="020F0609000000000000" pitchFamily="49" charset="-128"/>
                <a:ea typeface="AR丸ゴシック体M04" panose="020F0609000000000000" pitchFamily="49" charset="-128"/>
                <a:cs typeface="Times New Roman" panose="02020603050405020304" pitchFamily="18" charset="0"/>
              </a:rPr>
              <a:t>　　　　　　　　　　　　井上　泰之　　落合　泰子</a:t>
            </a:r>
            <a:endParaRPr lang="en-US" altLang="ja-JP" sz="3200" b="1" dirty="0">
              <a:latin typeface="AR丸ゴシック体M04" panose="020F0609000000000000" pitchFamily="49" charset="-128"/>
              <a:ea typeface="AR丸ゴシック体M04" panose="020F0609000000000000" pitchFamily="49" charset="-128"/>
              <a:cs typeface="Times New Roman" panose="02020603050405020304" pitchFamily="18" charset="0"/>
            </a:endParaRPr>
          </a:p>
          <a:p>
            <a:pPr marL="0" indent="0">
              <a:buNone/>
            </a:pPr>
            <a:r>
              <a:rPr lang="ja-JP" altLang="en-US" sz="3200" b="1" dirty="0">
                <a:ea typeface="HGｺﾞｼｯｸM" panose="020B0609000000000000" pitchFamily="49" charset="-128"/>
                <a:cs typeface="Times New Roman" panose="02020603050405020304" pitchFamily="18" charset="0"/>
              </a:rPr>
              <a:t>　</a:t>
            </a:r>
            <a:endParaRPr lang="en-US" altLang="ja-JP" sz="3200" b="1" dirty="0">
              <a:ea typeface="HGｺﾞｼｯｸM" panose="020B0609000000000000" pitchFamily="49" charset="-128"/>
              <a:cs typeface="Times New Roman" panose="02020603050405020304" pitchFamily="18" charset="0"/>
            </a:endParaRPr>
          </a:p>
          <a:p>
            <a:pPr marL="0" indent="0">
              <a:buNone/>
            </a:pPr>
            <a:endParaRPr kumimoji="1" lang="ja-JP" altLang="en-US" sz="3600" dirty="0"/>
          </a:p>
        </p:txBody>
      </p:sp>
      <p:sp>
        <p:nvSpPr>
          <p:cNvPr id="7" name="スライド番号プレースホルダー 6">
            <a:extLst>
              <a:ext uri="{FF2B5EF4-FFF2-40B4-BE49-F238E27FC236}">
                <a16:creationId xmlns:a16="http://schemas.microsoft.com/office/drawing/2014/main" id="{DDFB74AF-98FB-4DF7-A9F4-88C8B053B993}"/>
              </a:ext>
            </a:extLst>
          </p:cNvPr>
          <p:cNvSpPr>
            <a:spLocks noGrp="1"/>
          </p:cNvSpPr>
          <p:nvPr>
            <p:ph type="sldNum" sz="quarter" idx="12"/>
          </p:nvPr>
        </p:nvSpPr>
        <p:spPr/>
        <p:txBody>
          <a:bodyPr/>
          <a:lstStyle/>
          <a:p>
            <a:fld id="{95972D28-03BF-4530-A737-AE6D3EC09C8A}" type="slidenum">
              <a:rPr kumimoji="1" lang="ja-JP" altLang="en-US" smtClean="0"/>
              <a:t>1</a:t>
            </a:fld>
            <a:endParaRPr kumimoji="1" lang="ja-JP" altLang="en-US"/>
          </a:p>
        </p:txBody>
      </p:sp>
    </p:spTree>
    <p:extLst>
      <p:ext uri="{BB962C8B-B14F-4D97-AF65-F5344CB8AC3E}">
        <p14:creationId xmlns:p14="http://schemas.microsoft.com/office/powerpoint/2010/main" val="135548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84B47-3835-716B-F732-5E6F3CAA0BC8}"/>
              </a:ext>
            </a:extLst>
          </p:cNvPr>
          <p:cNvSpPr>
            <a:spLocks noGrp="1"/>
          </p:cNvSpPr>
          <p:nvPr>
            <p:ph type="title"/>
          </p:nvPr>
        </p:nvSpPr>
        <p:spPr>
          <a:xfrm>
            <a:off x="838200" y="365126"/>
            <a:ext cx="10515600" cy="921808"/>
          </a:xfrm>
        </p:spPr>
        <p:txBody>
          <a:bodyPr/>
          <a:lstStyle/>
          <a:p>
            <a:r>
              <a:rPr kumimoji="1" lang="ja-JP" altLang="en-US" dirty="0">
                <a:latin typeface="AR P丸ゴシック体M04" panose="020F0600000000000000" pitchFamily="50" charset="-128"/>
                <a:ea typeface="AR P丸ゴシック体M04" panose="020F0600000000000000" pitchFamily="50" charset="-128"/>
              </a:rPr>
              <a:t>余暇</a:t>
            </a:r>
          </a:p>
        </p:txBody>
      </p:sp>
      <p:sp>
        <p:nvSpPr>
          <p:cNvPr id="3" name="コンテンツ プレースホルダー 2">
            <a:extLst>
              <a:ext uri="{FF2B5EF4-FFF2-40B4-BE49-F238E27FC236}">
                <a16:creationId xmlns:a16="http://schemas.microsoft.com/office/drawing/2014/main" id="{B136705F-4394-E9DF-EB3E-D6E78104B26B}"/>
              </a:ext>
            </a:extLst>
          </p:cNvPr>
          <p:cNvSpPr>
            <a:spLocks noGrp="1"/>
          </p:cNvSpPr>
          <p:nvPr>
            <p:ph idx="1"/>
          </p:nvPr>
        </p:nvSpPr>
        <p:spPr>
          <a:xfrm>
            <a:off x="838200" y="1366377"/>
            <a:ext cx="11075458" cy="1952204"/>
          </a:xfrm>
        </p:spPr>
        <p:txBody>
          <a:bodyPr>
            <a:normAutofit lnSpcReduction="10000"/>
          </a:bodyPr>
          <a:lstStyle/>
          <a:p>
            <a:pPr marL="0" indent="0">
              <a:buNone/>
            </a:pPr>
            <a:r>
              <a:rPr kumimoji="1" lang="ja-JP" altLang="en-US" dirty="0"/>
              <a:t>三重県障がい者スポーツ支援センター　　　</a:t>
            </a:r>
            <a:r>
              <a:rPr kumimoji="1" lang="en-US" altLang="ja-JP" dirty="0"/>
              <a:t>059-291-7269</a:t>
            </a:r>
            <a:endParaRPr kumimoji="1" lang="ja-JP" altLang="en-US" dirty="0"/>
          </a:p>
          <a:p>
            <a:pPr marL="0" indent="0">
              <a:buNone/>
            </a:pPr>
            <a:r>
              <a:rPr lang="ja-JP" altLang="en-US" dirty="0"/>
              <a:t>　　</a:t>
            </a:r>
            <a:r>
              <a:rPr lang="en-US" altLang="ja-JP" dirty="0"/>
              <a:t>〃</a:t>
            </a:r>
            <a:r>
              <a:rPr lang="ja-JP" altLang="en-US" dirty="0"/>
              <a:t>　　　　芸術文化活動支援センター　</a:t>
            </a:r>
            <a:r>
              <a:rPr lang="en-US" altLang="ja-JP" dirty="0"/>
              <a:t>059-232-6803</a:t>
            </a:r>
            <a:endParaRPr lang="ja-JP" altLang="en-US" dirty="0"/>
          </a:p>
          <a:p>
            <a:pPr marL="0" indent="0">
              <a:buNone/>
            </a:pPr>
            <a:r>
              <a:rPr kumimoji="1" lang="ja-JP" altLang="en-US" dirty="0"/>
              <a:t>　　　津市一身田　三重県身体障がい者総合福祉センター内</a:t>
            </a:r>
          </a:p>
          <a:p>
            <a:pPr marL="0" indent="0">
              <a:buNone/>
            </a:pPr>
            <a:r>
              <a:rPr lang="ja-JP" altLang="en-US" dirty="0"/>
              <a:t>松阪市障害者福祉センター　　</a:t>
            </a:r>
            <a:r>
              <a:rPr lang="en-US" altLang="ja-JP" dirty="0"/>
              <a:t>0598-53-4489</a:t>
            </a:r>
            <a:r>
              <a:rPr lang="ja-JP" altLang="en-US" dirty="0"/>
              <a:t>　　</a:t>
            </a:r>
            <a:endParaRPr kumimoji="1" lang="ja-JP" altLang="en-US" dirty="0"/>
          </a:p>
        </p:txBody>
      </p:sp>
      <p:pic>
        <p:nvPicPr>
          <p:cNvPr id="3074" name="Picture 2">
            <a:extLst>
              <a:ext uri="{FF2B5EF4-FFF2-40B4-BE49-F238E27FC236}">
                <a16:creationId xmlns:a16="http://schemas.microsoft.com/office/drawing/2014/main" id="{9D3BAEAC-AEAE-04D0-B4D2-781D8A700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3809" y="2837526"/>
            <a:ext cx="1629920" cy="1629920"/>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4042563D-4124-C8F0-399A-1C2153BE19BA}"/>
              </a:ext>
            </a:extLst>
          </p:cNvPr>
          <p:cNvSpPr txBox="1">
            <a:spLocks/>
          </p:cNvSpPr>
          <p:nvPr/>
        </p:nvSpPr>
        <p:spPr>
          <a:xfrm>
            <a:off x="838200" y="3280480"/>
            <a:ext cx="10515600" cy="874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AR P丸ゴシック体M04" panose="020F0600000000000000" pitchFamily="50" charset="-128"/>
                <a:ea typeface="AR P丸ゴシック体M04" panose="020F0600000000000000" pitchFamily="50" charset="-128"/>
              </a:rPr>
              <a:t>困ったとき</a:t>
            </a:r>
          </a:p>
        </p:txBody>
      </p:sp>
      <p:sp>
        <p:nvSpPr>
          <p:cNvPr id="5" name="コンテンツ プレースホルダー 2">
            <a:extLst>
              <a:ext uri="{FF2B5EF4-FFF2-40B4-BE49-F238E27FC236}">
                <a16:creationId xmlns:a16="http://schemas.microsoft.com/office/drawing/2014/main" id="{E1A26DB7-31C3-86A6-6907-8028BE05ADCB}"/>
              </a:ext>
            </a:extLst>
          </p:cNvPr>
          <p:cNvSpPr txBox="1">
            <a:spLocks/>
          </p:cNvSpPr>
          <p:nvPr/>
        </p:nvSpPr>
        <p:spPr>
          <a:xfrm>
            <a:off x="688621" y="4288013"/>
            <a:ext cx="11075457" cy="2080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松阪市障がい児</a:t>
            </a:r>
            <a:r>
              <a:rPr lang="en-US" altLang="ja-JP" dirty="0"/>
              <a:t>(</a:t>
            </a:r>
            <a:r>
              <a:rPr lang="ja-JP" altLang="en-US" dirty="0"/>
              <a:t>者</a:t>
            </a:r>
            <a:r>
              <a:rPr lang="en-US" altLang="ja-JP" dirty="0"/>
              <a:t>)</a:t>
            </a:r>
            <a:r>
              <a:rPr lang="ja-JP" altLang="en-US" dirty="0"/>
              <a:t>総合相談センター　マーベル　　　</a:t>
            </a:r>
            <a:r>
              <a:rPr lang="en-US" altLang="ja-JP" dirty="0"/>
              <a:t>20</a:t>
            </a:r>
            <a:r>
              <a:rPr lang="ja-JP" altLang="en-US" dirty="0"/>
              <a:t>－</a:t>
            </a:r>
            <a:r>
              <a:rPr lang="en-US" altLang="ja-JP" dirty="0"/>
              <a:t>9191</a:t>
            </a:r>
          </a:p>
          <a:p>
            <a:pPr marL="0" indent="0">
              <a:buFont typeface="Arial" panose="020B0604020202020204" pitchFamily="34" charset="0"/>
              <a:buNone/>
            </a:pPr>
            <a:r>
              <a:rPr lang="ja-JP" altLang="en-US" dirty="0"/>
              <a:t>松阪・多気地域障がい者就業・生活支援センター　みらーち　　</a:t>
            </a:r>
            <a:r>
              <a:rPr lang="en-US" altLang="ja-JP" dirty="0"/>
              <a:t> </a:t>
            </a:r>
            <a:r>
              <a:rPr lang="ja-JP" altLang="en-US" dirty="0"/>
              <a:t>　　</a:t>
            </a:r>
          </a:p>
          <a:p>
            <a:pPr marL="0" indent="0">
              <a:buFont typeface="Arial" panose="020B0604020202020204" pitchFamily="34" charset="0"/>
              <a:buNone/>
            </a:pPr>
            <a:r>
              <a:rPr lang="ja-JP" altLang="en-US" dirty="0"/>
              <a:t>　　　　　　　　　　　　　　　　　　　　　　　　　</a:t>
            </a:r>
            <a:r>
              <a:rPr lang="en-US" altLang="ja-JP" dirty="0"/>
              <a:t>20</a:t>
            </a:r>
            <a:r>
              <a:rPr lang="ja-JP" altLang="en-US" dirty="0"/>
              <a:t>－</a:t>
            </a:r>
            <a:r>
              <a:rPr lang="en-US" altLang="ja-JP" dirty="0"/>
              <a:t>8680</a:t>
            </a:r>
          </a:p>
          <a:p>
            <a:pPr marL="0" indent="0">
              <a:buFont typeface="Arial" panose="020B0604020202020204" pitchFamily="34" charset="0"/>
              <a:buNone/>
            </a:pPr>
            <a:r>
              <a:rPr lang="ja-JP" altLang="en-US" dirty="0"/>
              <a:t>市役所、町役場の障がい福祉課　各市町の社会福祉協議会　など</a:t>
            </a:r>
            <a:r>
              <a:rPr lang="en-US" altLang="ja-JP" dirty="0"/>
              <a:t> </a:t>
            </a:r>
            <a:r>
              <a:rPr lang="ja-JP" altLang="en-US" dirty="0"/>
              <a:t>　　　　　　　　　　　　　　　</a:t>
            </a:r>
          </a:p>
        </p:txBody>
      </p:sp>
    </p:spTree>
    <p:extLst>
      <p:ext uri="{BB962C8B-B14F-4D97-AF65-F5344CB8AC3E}">
        <p14:creationId xmlns:p14="http://schemas.microsoft.com/office/powerpoint/2010/main" val="328369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48313C-71E0-1D08-60B4-FC308F0DF20C}"/>
              </a:ext>
            </a:extLst>
          </p:cNvPr>
          <p:cNvSpPr>
            <a:spLocks noGrp="1"/>
          </p:cNvSpPr>
          <p:nvPr>
            <p:ph type="title"/>
          </p:nvPr>
        </p:nvSpPr>
        <p:spPr>
          <a:xfrm>
            <a:off x="838200" y="365125"/>
            <a:ext cx="10515600" cy="1113719"/>
          </a:xfrm>
        </p:spPr>
        <p:txBody>
          <a:bodyPr/>
          <a:lstStyle/>
          <a:p>
            <a:r>
              <a:rPr kumimoji="1" lang="ja-JP" altLang="en-US" dirty="0">
                <a:latin typeface="AR P丸ゴシック体M" panose="020F0600000000000000" pitchFamily="50" charset="-128"/>
                <a:ea typeface="AR P丸ゴシック体M" panose="020F0600000000000000" pitchFamily="50" charset="-128"/>
              </a:rPr>
              <a:t>お金をどうするか</a:t>
            </a:r>
          </a:p>
        </p:txBody>
      </p:sp>
      <p:sp>
        <p:nvSpPr>
          <p:cNvPr id="3" name="コンテンツ プレースホルダー 2">
            <a:extLst>
              <a:ext uri="{FF2B5EF4-FFF2-40B4-BE49-F238E27FC236}">
                <a16:creationId xmlns:a16="http://schemas.microsoft.com/office/drawing/2014/main" id="{CCF9C2CD-6A3C-4A5A-718D-2680765C39ED}"/>
              </a:ext>
            </a:extLst>
          </p:cNvPr>
          <p:cNvSpPr>
            <a:spLocks noGrp="1"/>
          </p:cNvSpPr>
          <p:nvPr>
            <p:ph idx="1"/>
          </p:nvPr>
        </p:nvSpPr>
        <p:spPr>
          <a:xfrm>
            <a:off x="702733" y="1478844"/>
            <a:ext cx="10515600" cy="4470400"/>
          </a:xfrm>
        </p:spPr>
        <p:txBody>
          <a:bodyPr>
            <a:normAutofit fontScale="92500" lnSpcReduction="10000"/>
          </a:bodyPr>
          <a:lstStyle/>
          <a:p>
            <a:pPr marL="0" indent="0">
              <a:buNone/>
            </a:pPr>
            <a:r>
              <a:rPr kumimoji="1" lang="ja-JP" altLang="en-US" dirty="0">
                <a:latin typeface="AR P丸ゴシック体M" panose="020F0600000000000000" pitchFamily="50" charset="-128"/>
                <a:ea typeface="AR P丸ゴシック体M" panose="020F0600000000000000" pitchFamily="50" charset="-128"/>
              </a:rPr>
              <a:t>・生活費は何とかなる　　給料、工賃＋</a:t>
            </a:r>
            <a:r>
              <a:rPr kumimoji="1" lang="ja-JP" altLang="en-US" dirty="0">
                <a:solidFill>
                  <a:srgbClr val="FF0000"/>
                </a:solidFill>
                <a:latin typeface="AR P丸ゴシック体M" panose="020F0600000000000000" pitchFamily="50" charset="-128"/>
                <a:ea typeface="AR P丸ゴシック体M" panose="020F0600000000000000" pitchFamily="50" charset="-128"/>
              </a:rPr>
              <a:t>障害基礎年金　</a:t>
            </a:r>
          </a:p>
          <a:p>
            <a:pPr marL="0" indent="0">
              <a:buNone/>
            </a:pPr>
            <a:r>
              <a:rPr kumimoji="1" lang="ja-JP" altLang="en-US" dirty="0">
                <a:latin typeface="AR P丸ゴシック体M" panose="020F0600000000000000" pitchFamily="50" charset="-128"/>
                <a:ea typeface="AR P丸ゴシック体M" panose="020F0600000000000000" pitchFamily="50" charset="-128"/>
              </a:rPr>
              <a:t>　　　　　　　　　　　もう少し余裕があれば・・・</a:t>
            </a:r>
          </a:p>
          <a:p>
            <a:pPr marL="0" indent="0">
              <a:buNone/>
            </a:pPr>
            <a:r>
              <a:rPr lang="ja-JP" altLang="en-US" dirty="0">
                <a:latin typeface="AR P丸ゴシック体M" panose="020F0600000000000000" pitchFamily="50" charset="-128"/>
                <a:ea typeface="AR P丸ゴシック体M" panose="020F0600000000000000" pitchFamily="50" charset="-128"/>
              </a:rPr>
              <a:t>・どれくらい残してやればよいか？</a:t>
            </a:r>
          </a:p>
          <a:p>
            <a:pPr marL="0" indent="0">
              <a:buNone/>
            </a:pPr>
            <a:r>
              <a:rPr kumimoji="1" lang="ja-JP" altLang="en-US" dirty="0">
                <a:latin typeface="AR P丸ゴシック体M" panose="020F0600000000000000" pitchFamily="50" charset="-128"/>
                <a:ea typeface="AR P丸ゴシック体M" panose="020F0600000000000000" pitchFamily="50" charset="-128"/>
              </a:rPr>
              <a:t>　多額の遺産を残しても、そのお金を使えなければ意味がない　</a:t>
            </a:r>
          </a:p>
          <a:p>
            <a:pPr marL="0" indent="0">
              <a:buNone/>
            </a:pPr>
            <a:r>
              <a:rPr lang="ja-JP" altLang="en-US" dirty="0">
                <a:latin typeface="AR P丸ゴシック体M" panose="020F0600000000000000" pitchFamily="50" charset="-128"/>
                <a:ea typeface="AR P丸ゴシック体M" panose="020F0600000000000000" pitchFamily="50" charset="-128"/>
              </a:rPr>
              <a:t>　　　　→実際にお金を使う練習</a:t>
            </a:r>
            <a:r>
              <a:rPr lang="en-US" altLang="ja-JP" dirty="0">
                <a:latin typeface="AR P丸ゴシック体M" panose="020F0600000000000000" pitchFamily="50" charset="-128"/>
                <a:ea typeface="AR P丸ゴシック体M" panose="020F0600000000000000" pitchFamily="50" charset="-128"/>
              </a:rPr>
              <a:t>(</a:t>
            </a:r>
            <a:r>
              <a:rPr lang="ja-JP" altLang="en-US" dirty="0">
                <a:latin typeface="AR P丸ゴシック体M" panose="020F0600000000000000" pitchFamily="50" charset="-128"/>
                <a:ea typeface="AR P丸ゴシック体M" panose="020F0600000000000000" pitchFamily="50" charset="-128"/>
              </a:rPr>
              <a:t>買い物、銀行・</a:t>
            </a:r>
            <a:r>
              <a:rPr lang="en-US" altLang="ja-JP" dirty="0">
                <a:latin typeface="AR P丸ゴシック体M" panose="020F0600000000000000" pitchFamily="50" charset="-128"/>
                <a:ea typeface="AR P丸ゴシック体M" panose="020F0600000000000000" pitchFamily="50" charset="-128"/>
              </a:rPr>
              <a:t>ATM</a:t>
            </a:r>
            <a:r>
              <a:rPr lang="ja-JP" altLang="en-US" dirty="0">
                <a:latin typeface="AR P丸ゴシック体M" panose="020F0600000000000000" pitchFamily="50" charset="-128"/>
                <a:ea typeface="AR P丸ゴシック体M" panose="020F0600000000000000" pitchFamily="50" charset="-128"/>
              </a:rPr>
              <a:t>の利用、金銭管理</a:t>
            </a:r>
            <a:r>
              <a:rPr lang="en-US" altLang="ja-JP" dirty="0">
                <a:latin typeface="AR P丸ゴシック体M" panose="020F0600000000000000" pitchFamily="50" charset="-128"/>
                <a:ea typeface="AR P丸ゴシック体M" panose="020F0600000000000000" pitchFamily="50" charset="-128"/>
              </a:rPr>
              <a:t>)</a:t>
            </a:r>
            <a:endParaRPr lang="ja-JP" altLang="en-US" dirty="0">
              <a:latin typeface="AR P丸ゴシック体M" panose="020F0600000000000000" pitchFamily="50" charset="-128"/>
              <a:ea typeface="AR P丸ゴシック体M" panose="020F0600000000000000" pitchFamily="50" charset="-128"/>
            </a:endParaRPr>
          </a:p>
          <a:p>
            <a:pPr marL="0" indent="0">
              <a:buNone/>
            </a:pPr>
            <a:r>
              <a:rPr kumimoji="1" lang="ja-JP" altLang="en-US" dirty="0">
                <a:latin typeface="AR P丸ゴシック体M" panose="020F0600000000000000" pitchFamily="50" charset="-128"/>
                <a:ea typeface="AR P丸ゴシック体M" panose="020F0600000000000000" pitchFamily="50" charset="-128"/>
              </a:rPr>
              <a:t>・お金の残し方　</a:t>
            </a:r>
            <a:endParaRPr kumimoji="1" lang="en-US" altLang="ja-JP" dirty="0">
              <a:latin typeface="AR P丸ゴシック体M" panose="020F0600000000000000" pitchFamily="50" charset="-128"/>
              <a:ea typeface="AR P丸ゴシック体M" panose="020F0600000000000000" pitchFamily="50" charset="-128"/>
            </a:endParaRPr>
          </a:p>
          <a:p>
            <a:pPr marL="0" indent="0">
              <a:buNone/>
            </a:pPr>
            <a:r>
              <a:rPr kumimoji="1" lang="ja-JP" altLang="en-US" dirty="0">
                <a:latin typeface="AR P丸ゴシック体M" panose="020F0600000000000000" pitchFamily="50" charset="-128"/>
                <a:ea typeface="AR P丸ゴシック体M" panose="020F0600000000000000" pitchFamily="50" charset="-128"/>
              </a:rPr>
              <a:t>　</a:t>
            </a:r>
            <a:r>
              <a:rPr kumimoji="1" lang="ja-JP" altLang="en-US" sz="2400" dirty="0">
                <a:latin typeface="AR P丸ゴシック体M" panose="020F0600000000000000" pitchFamily="50" charset="-128"/>
                <a:ea typeface="AR P丸ゴシック体M" panose="020F0600000000000000" pitchFamily="50" charset="-128"/>
              </a:rPr>
              <a:t>遺言　家族信託　生命保険信託　特定贈与信託</a:t>
            </a:r>
            <a:r>
              <a:rPr lang="ja-JP" altLang="en-US" sz="2400" dirty="0">
                <a:latin typeface="AR P丸ゴシック体M" panose="020F0600000000000000" pitchFamily="50" charset="-128"/>
                <a:ea typeface="AR P丸ゴシック体M" panose="020F0600000000000000" pitchFamily="50" charset="-128"/>
              </a:rPr>
              <a:t>　障害者扶養共済など</a:t>
            </a:r>
            <a:endParaRPr lang="en-US" altLang="ja-JP" sz="2400" dirty="0">
              <a:latin typeface="AR P丸ゴシック体M" panose="020F0600000000000000" pitchFamily="50" charset="-128"/>
              <a:ea typeface="AR P丸ゴシック体M" panose="020F0600000000000000" pitchFamily="50" charset="-128"/>
            </a:endParaRPr>
          </a:p>
          <a:p>
            <a:pPr marL="0" indent="0">
              <a:buNone/>
            </a:pPr>
            <a:r>
              <a:rPr lang="ja-JP" altLang="en-US" dirty="0">
                <a:latin typeface="AR P丸ゴシック体M" panose="020F0600000000000000" pitchFamily="50" charset="-128"/>
                <a:ea typeface="AR P丸ゴシック体M" panose="020F0600000000000000" pitchFamily="50" charset="-128"/>
              </a:rPr>
              <a:t>・お金の管理　日常生活自立支援事業　成年後見制度　施設管理</a:t>
            </a:r>
          </a:p>
          <a:p>
            <a:pPr marL="0" indent="0">
              <a:buNone/>
            </a:pPr>
            <a:r>
              <a:rPr lang="ja-JP" altLang="en-US" dirty="0">
                <a:latin typeface="AR P丸ゴシック体M" panose="020F0600000000000000" pitchFamily="50" charset="-128"/>
                <a:ea typeface="AR P丸ゴシック体M" panose="020F0600000000000000" pitchFamily="50" charset="-128"/>
              </a:rPr>
              <a:t>　　</a:t>
            </a:r>
            <a:r>
              <a:rPr lang="en-US" altLang="ja-JP" dirty="0">
                <a:latin typeface="AR P丸ゴシック体M" panose="020F0600000000000000" pitchFamily="50" charset="-128"/>
                <a:ea typeface="AR P丸ゴシック体M" panose="020F0600000000000000" pitchFamily="50" charset="-128"/>
              </a:rPr>
              <a:t>※</a:t>
            </a:r>
            <a:r>
              <a:rPr lang="ja-JP" altLang="en-US" dirty="0">
                <a:solidFill>
                  <a:srgbClr val="FF0000"/>
                </a:solidFill>
                <a:latin typeface="AR P丸ゴシック体M" panose="020F0600000000000000" pitchFamily="50" charset="-128"/>
                <a:ea typeface="AR P丸ゴシック体M" panose="020F0600000000000000" pitchFamily="50" charset="-128"/>
              </a:rPr>
              <a:t>成年後見制度は大きく変わる可能性</a:t>
            </a:r>
            <a:endParaRPr lang="en-US" altLang="ja-JP" dirty="0">
              <a:solidFill>
                <a:srgbClr val="FF0000"/>
              </a:solidFill>
              <a:latin typeface="AR P丸ゴシック体M" panose="020F0600000000000000" pitchFamily="50" charset="-128"/>
              <a:ea typeface="AR P丸ゴシック体M" panose="020F0600000000000000" pitchFamily="50" charset="-128"/>
            </a:endParaRPr>
          </a:p>
          <a:p>
            <a:pPr marL="0" indent="0">
              <a:buNone/>
            </a:pPr>
            <a:r>
              <a:rPr lang="ja-JP" altLang="en-US" dirty="0">
                <a:latin typeface="AR P丸ゴシック体M" panose="020F0600000000000000" pitchFamily="50" charset="-128"/>
                <a:ea typeface="AR P丸ゴシック体M" panose="020F0600000000000000" pitchFamily="50" charset="-128"/>
              </a:rPr>
              <a:t>・お金を本人のために使ってもらいやすくする。意思決定支援。</a:t>
            </a:r>
          </a:p>
          <a:p>
            <a:pPr marL="0" indent="0">
              <a:buNone/>
            </a:pPr>
            <a:endParaRPr lang="ja-JP" altLang="en-US" dirty="0">
              <a:latin typeface="AR P丸ゴシック体M" panose="020F0600000000000000" pitchFamily="50" charset="-128"/>
              <a:ea typeface="AR P丸ゴシック体M" panose="020F0600000000000000" pitchFamily="50" charset="-128"/>
            </a:endParaRPr>
          </a:p>
          <a:p>
            <a:pPr marL="0" indent="0">
              <a:buNone/>
            </a:pPr>
            <a:endParaRPr kumimoji="1" lang="ja-JP" altLang="en-US" sz="2400" dirty="0">
              <a:latin typeface="AR P丸ゴシック体M" panose="020F0600000000000000" pitchFamily="50" charset="-128"/>
              <a:ea typeface="AR P丸ゴシック体M" panose="020F0600000000000000" pitchFamily="50" charset="-128"/>
            </a:endParaRPr>
          </a:p>
        </p:txBody>
      </p:sp>
      <p:pic>
        <p:nvPicPr>
          <p:cNvPr id="4098" name="Picture 2">
            <a:extLst>
              <a:ext uri="{FF2B5EF4-FFF2-40B4-BE49-F238E27FC236}">
                <a16:creationId xmlns:a16="http://schemas.microsoft.com/office/drawing/2014/main" id="{4BA61155-A95C-4599-0E7E-978BBD0B2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2857" y="483570"/>
            <a:ext cx="1841942" cy="184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10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285DA8-D0F9-D352-B336-A24935870FC2}"/>
              </a:ext>
            </a:extLst>
          </p:cNvPr>
          <p:cNvSpPr>
            <a:spLocks noGrp="1"/>
          </p:cNvSpPr>
          <p:nvPr>
            <p:ph type="title"/>
          </p:nvPr>
        </p:nvSpPr>
        <p:spPr>
          <a:xfrm>
            <a:off x="838200" y="365126"/>
            <a:ext cx="10515600" cy="1170164"/>
          </a:xfrm>
        </p:spPr>
        <p:txBody>
          <a:bodyPr>
            <a:normAutofit/>
          </a:bodyPr>
          <a:lstStyle/>
          <a:p>
            <a:r>
              <a:rPr kumimoji="1" lang="ja-JP" altLang="en-US" dirty="0">
                <a:latin typeface="AR P丸ゴシック体M" panose="020F0600000000000000" pitchFamily="50" charset="-128"/>
                <a:ea typeface="AR P丸ゴシック体M" panose="020F0600000000000000" pitchFamily="50" charset="-128"/>
              </a:rPr>
              <a:t>いま何をしておくべきか</a:t>
            </a:r>
            <a:r>
              <a:rPr lang="en-US" altLang="ja-JP" dirty="0">
                <a:latin typeface="AR P丸ゴシック体M" panose="020F0600000000000000" pitchFamily="50" charset="-128"/>
                <a:ea typeface="AR P丸ゴシック体M" panose="020F0600000000000000" pitchFamily="50" charset="-128"/>
              </a:rPr>
              <a:t>---</a:t>
            </a:r>
            <a:r>
              <a:rPr lang="ja-JP" altLang="en-US" dirty="0">
                <a:latin typeface="AR P丸ゴシック体M" panose="020F0600000000000000" pitchFamily="50" charset="-128"/>
                <a:ea typeface="AR P丸ゴシック体M" panose="020F0600000000000000" pitchFamily="50" charset="-128"/>
              </a:rPr>
              <a:t>お金</a:t>
            </a:r>
            <a:endParaRPr kumimoji="1" lang="ja-JP" altLang="en-US" dirty="0">
              <a:latin typeface="AR P丸ゴシック体M" panose="020F0600000000000000" pitchFamily="50" charset="-128"/>
              <a:ea typeface="AR P丸ゴシック体M" panose="020F0600000000000000" pitchFamily="50" charset="-128"/>
            </a:endParaRPr>
          </a:p>
        </p:txBody>
      </p:sp>
      <p:sp>
        <p:nvSpPr>
          <p:cNvPr id="3" name="コンテンツ プレースホルダー 2">
            <a:extLst>
              <a:ext uri="{FF2B5EF4-FFF2-40B4-BE49-F238E27FC236}">
                <a16:creationId xmlns:a16="http://schemas.microsoft.com/office/drawing/2014/main" id="{8D02C595-060F-B917-9C05-B67FD558BBD3}"/>
              </a:ext>
            </a:extLst>
          </p:cNvPr>
          <p:cNvSpPr>
            <a:spLocks noGrp="1"/>
          </p:cNvSpPr>
          <p:nvPr>
            <p:ph idx="1"/>
          </p:nvPr>
        </p:nvSpPr>
        <p:spPr>
          <a:xfrm>
            <a:off x="533399" y="1535290"/>
            <a:ext cx="9604023" cy="4481689"/>
          </a:xfrm>
        </p:spPr>
        <p:txBody>
          <a:bodyPr>
            <a:normAutofit fontScale="85000" lnSpcReduction="20000"/>
          </a:bodyPr>
          <a:lstStyle/>
          <a:p>
            <a:pPr marL="0" indent="0">
              <a:buNone/>
            </a:pPr>
            <a:r>
              <a:rPr kumimoji="1" lang="ja-JP" altLang="en-US" dirty="0"/>
              <a:t>●</a:t>
            </a:r>
            <a:r>
              <a:rPr kumimoji="1" lang="ja-JP" altLang="en-US" dirty="0">
                <a:solidFill>
                  <a:srgbClr val="FF0000"/>
                </a:solidFill>
                <a:latin typeface="AR P丸ゴシック体M04" panose="020F0600000000000000" pitchFamily="50" charset="-128"/>
                <a:ea typeface="AR P丸ゴシック体M04" panose="020F0600000000000000" pitchFamily="50" charset="-128"/>
              </a:rPr>
              <a:t>障害基礎年金</a:t>
            </a:r>
            <a:r>
              <a:rPr kumimoji="1" lang="ja-JP" altLang="en-US" dirty="0">
                <a:latin typeface="AR P丸ゴシック体M04" panose="020F0600000000000000" pitchFamily="50" charset="-128"/>
                <a:ea typeface="AR P丸ゴシック体M04" panose="020F0600000000000000" pitchFamily="50" charset="-128"/>
              </a:rPr>
              <a:t>を申請する準備をしておく</a:t>
            </a:r>
          </a:p>
          <a:p>
            <a:pPr marL="0" indent="0">
              <a:buNone/>
            </a:pPr>
            <a:r>
              <a:rPr lang="ja-JP" altLang="en-US" dirty="0">
                <a:latin typeface="AR P丸ゴシック体M04" panose="020F0600000000000000" pitchFamily="50" charset="-128"/>
                <a:ea typeface="AR P丸ゴシック体M04" panose="020F0600000000000000" pitchFamily="50" charset="-128"/>
              </a:rPr>
              <a:t>　・</a:t>
            </a:r>
            <a:r>
              <a:rPr lang="en-US" altLang="ja-JP" dirty="0">
                <a:latin typeface="AR P丸ゴシック体M04" panose="020F0600000000000000" pitchFamily="50" charset="-128"/>
                <a:ea typeface="AR P丸ゴシック体M04" panose="020F0600000000000000" pitchFamily="50" charset="-128"/>
              </a:rPr>
              <a:t>20</a:t>
            </a:r>
            <a:r>
              <a:rPr lang="ja-JP" altLang="en-US" dirty="0">
                <a:latin typeface="AR P丸ゴシック体M04" panose="020F0600000000000000" pitchFamily="50" charset="-128"/>
                <a:ea typeface="AR P丸ゴシック体M04" panose="020F0600000000000000" pitchFamily="50" charset="-128"/>
              </a:rPr>
              <a:t>歳の誕生日前に役所年金課へ相談。</a:t>
            </a:r>
            <a:endParaRPr kumimoji="1" lang="ja-JP" altLang="en-US" dirty="0">
              <a:latin typeface="AR P丸ゴシック体M04" panose="020F0600000000000000" pitchFamily="50" charset="-128"/>
              <a:ea typeface="AR P丸ゴシック体M04" panose="020F0600000000000000" pitchFamily="50" charset="-128"/>
            </a:endParaRPr>
          </a:p>
          <a:p>
            <a:pPr marL="0" indent="0">
              <a:buNone/>
            </a:pPr>
            <a:r>
              <a:rPr lang="ja-JP" altLang="en-US" dirty="0">
                <a:latin typeface="AR P丸ゴシック体M04" panose="020F0600000000000000" pitchFamily="50" charset="-128"/>
                <a:ea typeface="AR P丸ゴシック体M04" panose="020F0600000000000000" pitchFamily="50" charset="-128"/>
              </a:rPr>
              <a:t>　・精神科を受診する。主治医の関係。・・・診断書</a:t>
            </a:r>
          </a:p>
          <a:p>
            <a:pPr marL="0" indent="0">
              <a:buNone/>
            </a:pPr>
            <a:r>
              <a:rPr lang="ja-JP" altLang="en-US" dirty="0">
                <a:latin typeface="AR P丸ゴシック体M04" panose="020F0600000000000000" pitchFamily="50" charset="-128"/>
                <a:ea typeface="AR P丸ゴシック体M04" panose="020F0600000000000000" pitchFamily="50" charset="-128"/>
              </a:rPr>
              <a:t>　・これまでの記録をまとめる。・・・病歴・就労状況等申立書</a:t>
            </a:r>
            <a:r>
              <a:rPr lang="en-US" altLang="ja-JP" dirty="0">
                <a:latin typeface="AR P丸ゴシック体M04" panose="020F0600000000000000" pitchFamily="50" charset="-128"/>
                <a:ea typeface="AR P丸ゴシック体M04" panose="020F0600000000000000" pitchFamily="50" charset="-128"/>
              </a:rPr>
              <a:t>(</a:t>
            </a:r>
            <a:r>
              <a:rPr lang="ja-JP" altLang="en-US" dirty="0">
                <a:latin typeface="AR P丸ゴシック体M04" panose="020F0600000000000000" pitchFamily="50" charset="-128"/>
                <a:ea typeface="AR P丸ゴシック体M04" panose="020F0600000000000000" pitchFamily="50" charset="-128"/>
              </a:rPr>
              <a:t>大きな変化</a:t>
            </a:r>
          </a:p>
          <a:p>
            <a:pPr marL="0" indent="0">
              <a:buNone/>
            </a:pPr>
            <a:r>
              <a:rPr lang="ja-JP" altLang="en-US" dirty="0">
                <a:latin typeface="AR P丸ゴシック体M04" panose="020F0600000000000000" pitchFamily="50" charset="-128"/>
                <a:ea typeface="AR P丸ゴシック体M04" panose="020F0600000000000000" pitchFamily="50" charset="-128"/>
              </a:rPr>
              <a:t>　があった場合を中心に簡素化して記載可能</a:t>
            </a:r>
            <a:r>
              <a:rPr lang="en-US" altLang="ja-JP" dirty="0">
                <a:latin typeface="AR P丸ゴシック体M04" panose="020F0600000000000000" pitchFamily="50" charset="-128"/>
                <a:ea typeface="AR P丸ゴシック体M04" panose="020F0600000000000000" pitchFamily="50" charset="-128"/>
              </a:rPr>
              <a:t>)</a:t>
            </a:r>
            <a:endParaRPr lang="ja-JP" altLang="en-US" dirty="0">
              <a:latin typeface="AR P丸ゴシック体M04" panose="020F0600000000000000" pitchFamily="50" charset="-128"/>
              <a:ea typeface="AR P丸ゴシック体M04" panose="020F0600000000000000" pitchFamily="50" charset="-128"/>
            </a:endParaRPr>
          </a:p>
          <a:p>
            <a:pPr marL="0" indent="0">
              <a:buNone/>
            </a:pPr>
            <a:r>
              <a:rPr kumimoji="1" lang="ja-JP" altLang="en-US" dirty="0">
                <a:latin typeface="AR P丸ゴシック体M" panose="020F0600000000000000" pitchFamily="50" charset="-128"/>
                <a:ea typeface="AR P丸ゴシック体M" panose="020F0600000000000000" pitchFamily="50" charset="-128"/>
              </a:rPr>
              <a:t>●本人の銀行預金口座や郵便貯金口座をつくる。キャッシュカードも。</a:t>
            </a:r>
          </a:p>
          <a:p>
            <a:pPr marL="0" indent="0">
              <a:buNone/>
            </a:pPr>
            <a:r>
              <a:rPr lang="ja-JP" altLang="en-US" dirty="0">
                <a:latin typeface="AR P丸ゴシック体M" panose="020F0600000000000000" pitchFamily="50" charset="-128"/>
                <a:ea typeface="AR P丸ゴシック体M" panose="020F0600000000000000" pitchFamily="50" charset="-128"/>
              </a:rPr>
              <a:t>●</a:t>
            </a:r>
            <a:r>
              <a:rPr kumimoji="1" lang="ja-JP" altLang="en-US" dirty="0">
                <a:latin typeface="AR P丸ゴシック体M" panose="020F0600000000000000" pitchFamily="50" charset="-128"/>
                <a:ea typeface="AR P丸ゴシック体M" panose="020F0600000000000000" pitchFamily="50" charset="-128"/>
              </a:rPr>
              <a:t>印鑑登録、マイナンバーカードなど</a:t>
            </a:r>
          </a:p>
          <a:p>
            <a:pPr marL="0" indent="0">
              <a:buNone/>
            </a:pPr>
            <a:r>
              <a:rPr lang="ja-JP" altLang="en-US" dirty="0">
                <a:latin typeface="AR P丸ゴシック体M" panose="020F0600000000000000" pitchFamily="50" charset="-128"/>
                <a:ea typeface="AR P丸ゴシック体M" panose="020F0600000000000000" pitchFamily="50" charset="-128"/>
              </a:rPr>
              <a:t>●お金を残す方法について検討しておく・・・信託の利用、</a:t>
            </a:r>
            <a:r>
              <a:rPr lang="ja-JP" altLang="en-US" dirty="0">
                <a:solidFill>
                  <a:srgbClr val="FF0000"/>
                </a:solidFill>
                <a:latin typeface="AR P丸ゴシック体M" panose="020F0600000000000000" pitchFamily="50" charset="-128"/>
                <a:ea typeface="AR P丸ゴシック体M" panose="020F0600000000000000" pitchFamily="50" charset="-128"/>
              </a:rPr>
              <a:t>障害者扶養</a:t>
            </a:r>
          </a:p>
          <a:p>
            <a:pPr marL="0" indent="0">
              <a:buNone/>
            </a:pPr>
            <a:r>
              <a:rPr lang="ja-JP" altLang="en-US" dirty="0">
                <a:solidFill>
                  <a:srgbClr val="FF0000"/>
                </a:solidFill>
                <a:latin typeface="AR P丸ゴシック体M" panose="020F0600000000000000" pitchFamily="50" charset="-128"/>
                <a:ea typeface="AR P丸ゴシック体M" panose="020F0600000000000000" pitchFamily="50" charset="-128"/>
              </a:rPr>
              <a:t>　共済</a:t>
            </a:r>
            <a:r>
              <a:rPr lang="ja-JP" altLang="en-US" dirty="0">
                <a:latin typeface="AR P丸ゴシック体M" panose="020F0600000000000000" pitchFamily="50" charset="-128"/>
                <a:ea typeface="AR P丸ゴシック体M" panose="020F0600000000000000" pitchFamily="50" charset="-128"/>
              </a:rPr>
              <a:t>など　本人に生きたお金になるように</a:t>
            </a:r>
          </a:p>
          <a:p>
            <a:pPr marL="0" indent="0">
              <a:buNone/>
            </a:pPr>
            <a:r>
              <a:rPr kumimoji="1" lang="ja-JP" altLang="en-US" dirty="0">
                <a:latin typeface="AR P丸ゴシック体M" panose="020F0600000000000000" pitchFamily="50" charset="-128"/>
                <a:ea typeface="AR P丸ゴシック体M" panose="020F0600000000000000" pitchFamily="50" charset="-128"/>
              </a:rPr>
              <a:t>●お金の管理の方法について・・・</a:t>
            </a:r>
            <a:r>
              <a:rPr kumimoji="1" lang="ja-JP" altLang="en-US" dirty="0">
                <a:solidFill>
                  <a:srgbClr val="FF0000"/>
                </a:solidFill>
                <a:latin typeface="AR P丸ゴシック体M" panose="020F0600000000000000" pitchFamily="50" charset="-128"/>
                <a:ea typeface="AR P丸ゴシック体M" panose="020F0600000000000000" pitchFamily="50" charset="-128"/>
              </a:rPr>
              <a:t>成年後見制度</a:t>
            </a:r>
            <a:r>
              <a:rPr kumimoji="1" lang="ja-JP" altLang="en-US" dirty="0">
                <a:latin typeface="AR P丸ゴシック体M" panose="020F0600000000000000" pitchFamily="50" charset="-128"/>
                <a:ea typeface="AR P丸ゴシック体M" panose="020F0600000000000000" pitchFamily="50" charset="-128"/>
              </a:rPr>
              <a:t>、日常生活自立支援事業</a:t>
            </a:r>
          </a:p>
          <a:p>
            <a:pPr marL="0" indent="0">
              <a:buNone/>
            </a:pPr>
            <a:r>
              <a:rPr kumimoji="1" lang="ja-JP" altLang="en-US" dirty="0">
                <a:latin typeface="AR P丸ゴシック体M" panose="020F0600000000000000" pitchFamily="50" charset="-128"/>
                <a:ea typeface="AR P丸ゴシック体M" panose="020F0600000000000000" pitchFamily="50" charset="-128"/>
              </a:rPr>
              <a:t>　など　制度について知っておく。　よりよい制度になるように・・・・　</a:t>
            </a:r>
          </a:p>
          <a:p>
            <a:pPr marL="0" indent="0">
              <a:buNone/>
            </a:pPr>
            <a:endParaRPr kumimoji="1" lang="ja-JP" altLang="en-US" dirty="0">
              <a:latin typeface="AR P丸ゴシック体M" panose="020F0600000000000000" pitchFamily="50" charset="-128"/>
              <a:ea typeface="AR P丸ゴシック体M" panose="020F0600000000000000" pitchFamily="50" charset="-128"/>
            </a:endParaRPr>
          </a:p>
          <a:p>
            <a:pPr marL="0" indent="0">
              <a:buNone/>
            </a:pPr>
            <a:endParaRPr kumimoji="1" lang="ja-JP" altLang="en-US" dirty="0"/>
          </a:p>
        </p:txBody>
      </p:sp>
      <p:sp>
        <p:nvSpPr>
          <p:cNvPr id="8" name="テキスト ボックス 7">
            <a:extLst>
              <a:ext uri="{FF2B5EF4-FFF2-40B4-BE49-F238E27FC236}">
                <a16:creationId xmlns:a16="http://schemas.microsoft.com/office/drawing/2014/main" id="{E9A11175-4A0D-06D8-25C1-2F9F4051145B}"/>
              </a:ext>
            </a:extLst>
          </p:cNvPr>
          <p:cNvSpPr txBox="1"/>
          <p:nvPr/>
        </p:nvSpPr>
        <p:spPr>
          <a:xfrm>
            <a:off x="10442223" y="950208"/>
            <a:ext cx="496711" cy="5262979"/>
          </a:xfrm>
          <a:prstGeom prst="rect">
            <a:avLst/>
          </a:prstGeom>
          <a:solidFill>
            <a:schemeClr val="accent4">
              <a:lumMod val="20000"/>
              <a:lumOff val="80000"/>
            </a:schemeClr>
          </a:solidFill>
          <a:ln w="19050">
            <a:solidFill>
              <a:schemeClr val="tx1"/>
            </a:solidFill>
          </a:ln>
        </p:spPr>
        <p:txBody>
          <a:bodyPr wrap="square" rtlCol="0">
            <a:spAutoFit/>
          </a:bodyPr>
          <a:lstStyle/>
          <a:p>
            <a:pPr marL="0" indent="0">
              <a:buNone/>
            </a:pPr>
            <a:r>
              <a:rPr kumimoji="1" lang="ja-JP" altLang="en-US" sz="2400" dirty="0">
                <a:solidFill>
                  <a:srgbClr val="FF0000"/>
                </a:solidFill>
                <a:latin typeface="AR P丸ゴシック体M" panose="020F0600000000000000" pitchFamily="50" charset="-128"/>
                <a:ea typeface="AR P丸ゴシック体M" panose="020F0600000000000000" pitchFamily="50" charset="-128"/>
              </a:rPr>
              <a:t>本人のためのお金</a:t>
            </a:r>
            <a:r>
              <a:rPr kumimoji="1" lang="ja-JP" altLang="en-US" sz="2400" dirty="0">
                <a:latin typeface="AR P丸ゴシック体M" panose="020F0600000000000000" pitchFamily="50" charset="-128"/>
                <a:ea typeface="AR P丸ゴシック体M" panose="020F0600000000000000" pitchFamily="50" charset="-128"/>
              </a:rPr>
              <a:t>となるように</a:t>
            </a:r>
            <a:endParaRPr kumimoji="1" lang="en-US" altLang="ja-JP" sz="2400" dirty="0">
              <a:latin typeface="AR P丸ゴシック体M" panose="020F0600000000000000" pitchFamily="50" charset="-128"/>
              <a:ea typeface="AR P丸ゴシック体M" panose="020F0600000000000000" pitchFamily="50" charset="-128"/>
            </a:endParaRPr>
          </a:p>
        </p:txBody>
      </p:sp>
    </p:spTree>
    <p:extLst>
      <p:ext uri="{BB962C8B-B14F-4D97-AF65-F5344CB8AC3E}">
        <p14:creationId xmlns:p14="http://schemas.microsoft.com/office/powerpoint/2010/main" val="101104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2F3169-BD68-9B3B-BBB3-09764BEBB45E}"/>
              </a:ext>
            </a:extLst>
          </p:cNvPr>
          <p:cNvSpPr>
            <a:spLocks noGrp="1"/>
          </p:cNvSpPr>
          <p:nvPr>
            <p:ph type="title"/>
          </p:nvPr>
        </p:nvSpPr>
        <p:spPr>
          <a:xfrm>
            <a:off x="838200" y="173215"/>
            <a:ext cx="10515600" cy="639586"/>
          </a:xfrm>
        </p:spPr>
        <p:txBody>
          <a:bodyPr>
            <a:normAutofit/>
          </a:bodyPr>
          <a:lstStyle/>
          <a:p>
            <a:r>
              <a:rPr kumimoji="1" lang="ja-JP" altLang="en-US" sz="2400" dirty="0">
                <a:latin typeface="AR P丸ゴシック体M04" panose="020F0600000000000000" pitchFamily="50" charset="-128"/>
                <a:ea typeface="AR P丸ゴシック体M04" panose="020F0600000000000000" pitchFamily="50" charset="-128"/>
              </a:rPr>
              <a:t>参考　障がい者扶養共済</a:t>
            </a:r>
            <a:endParaRPr kumimoji="1" lang="ja-JP" altLang="en-US" sz="2400" dirty="0"/>
          </a:p>
        </p:txBody>
      </p:sp>
      <p:pic>
        <p:nvPicPr>
          <p:cNvPr id="5" name="コンテンツ プレースホルダー 4">
            <a:extLst>
              <a:ext uri="{FF2B5EF4-FFF2-40B4-BE49-F238E27FC236}">
                <a16:creationId xmlns:a16="http://schemas.microsoft.com/office/drawing/2014/main" id="{51375B7F-7333-2349-682A-0E9D5EA59809}"/>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1056" t="2397" r="11492" b="4390"/>
          <a:stretch/>
        </p:blipFill>
        <p:spPr>
          <a:xfrm>
            <a:off x="1411111" y="794537"/>
            <a:ext cx="9313333" cy="5809463"/>
          </a:xfrm>
        </p:spPr>
      </p:pic>
    </p:spTree>
    <p:extLst>
      <p:ext uri="{BB962C8B-B14F-4D97-AF65-F5344CB8AC3E}">
        <p14:creationId xmlns:p14="http://schemas.microsoft.com/office/powerpoint/2010/main" val="5397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1564F5-8618-0EA0-1A12-6C4679E29964}"/>
              </a:ext>
            </a:extLst>
          </p:cNvPr>
          <p:cNvSpPr>
            <a:spLocks noGrp="1"/>
          </p:cNvSpPr>
          <p:nvPr>
            <p:ph type="title"/>
          </p:nvPr>
        </p:nvSpPr>
        <p:spPr/>
        <p:txBody>
          <a:bodyPr/>
          <a:lstStyle/>
          <a:p>
            <a:r>
              <a:rPr kumimoji="1" lang="ja-JP" altLang="en-US" dirty="0">
                <a:latin typeface="AR丸ゴシック体M" panose="020F0609000000000000" pitchFamily="49" charset="-128"/>
                <a:ea typeface="AR丸ゴシック体M" panose="020F0609000000000000" pitchFamily="49" charset="-128"/>
              </a:rPr>
              <a:t>災害に備える</a:t>
            </a:r>
          </a:p>
        </p:txBody>
      </p:sp>
      <p:sp>
        <p:nvSpPr>
          <p:cNvPr id="3" name="コンテンツ プレースホルダー 2">
            <a:extLst>
              <a:ext uri="{FF2B5EF4-FFF2-40B4-BE49-F238E27FC236}">
                <a16:creationId xmlns:a16="http://schemas.microsoft.com/office/drawing/2014/main" id="{2C2D1F04-B63F-CE5D-241F-39241A8F089F}"/>
              </a:ext>
            </a:extLst>
          </p:cNvPr>
          <p:cNvSpPr>
            <a:spLocks noGrp="1"/>
          </p:cNvSpPr>
          <p:nvPr>
            <p:ph idx="1"/>
          </p:nvPr>
        </p:nvSpPr>
        <p:spPr/>
        <p:txBody>
          <a:bodyPr>
            <a:normAutofit lnSpcReduction="10000"/>
          </a:bodyPr>
          <a:lstStyle/>
          <a:p>
            <a:pPr marL="0" indent="0">
              <a:buNone/>
            </a:pPr>
            <a:r>
              <a:rPr kumimoji="1" lang="ja-JP" altLang="en-US" dirty="0">
                <a:solidFill>
                  <a:srgbClr val="FF0000"/>
                </a:solidFill>
                <a:latin typeface="AR丸ゴシック体M" panose="020F0609000000000000" pitchFamily="49" charset="-128"/>
                <a:ea typeface="AR丸ゴシック体M" panose="020F0609000000000000" pitchFamily="49" charset="-128"/>
              </a:rPr>
              <a:t>避難行動要支援者名簿</a:t>
            </a:r>
            <a:r>
              <a:rPr kumimoji="1" lang="ja-JP" altLang="en-US" dirty="0">
                <a:latin typeface="AR丸ゴシック体M" panose="020F0609000000000000" pitchFamily="49" charset="-128"/>
                <a:ea typeface="AR丸ゴシック体M" panose="020F0609000000000000" pitchFamily="49" charset="-128"/>
              </a:rPr>
              <a:t>への登録</a:t>
            </a:r>
            <a:endParaRPr kumimoji="1" lang="en-US" altLang="ja-JP" dirty="0">
              <a:latin typeface="AR丸ゴシック体M" panose="020F0609000000000000" pitchFamily="49" charset="-128"/>
              <a:ea typeface="AR丸ゴシック体M" panose="020F0609000000000000" pitchFamily="49" charset="-128"/>
            </a:endParaRPr>
          </a:p>
          <a:p>
            <a:pPr marL="0" indent="0">
              <a:buNone/>
            </a:pPr>
            <a:r>
              <a:rPr lang="ja-JP" altLang="en-US" sz="2400" dirty="0">
                <a:effectLst/>
                <a:latin typeface="AR P丸ゴシック体M04" panose="020F0600000000000000" pitchFamily="50" charset="-128"/>
                <a:ea typeface="AR P丸ゴシック体M04" panose="020F0600000000000000" pitchFamily="50" charset="-128"/>
              </a:rPr>
              <a:t> ・身体障がい </a:t>
            </a:r>
            <a:r>
              <a:rPr lang="en-US" altLang="ja-JP" sz="2400" dirty="0">
                <a:effectLst/>
                <a:latin typeface="AR P丸ゴシック体M04" panose="020F0600000000000000" pitchFamily="50" charset="-128"/>
                <a:ea typeface="AR P丸ゴシック体M04" panose="020F0600000000000000" pitchFamily="50" charset="-128"/>
              </a:rPr>
              <a:t>1〜2 </a:t>
            </a:r>
            <a:r>
              <a:rPr lang="ja-JP" altLang="en-US" sz="2400" dirty="0">
                <a:effectLst/>
                <a:latin typeface="AR P丸ゴシック体M04" panose="020F0600000000000000" pitchFamily="50" charset="-128"/>
                <a:ea typeface="AR P丸ゴシック体M04" panose="020F0600000000000000" pitchFamily="50" charset="-128"/>
              </a:rPr>
              <a:t>級に該当する方 </a:t>
            </a:r>
            <a:r>
              <a:rPr lang="ja-JP" altLang="en-US" sz="2400" dirty="0">
                <a:latin typeface="AR P丸ゴシック体M04" panose="020F0600000000000000" pitchFamily="50" charset="-128"/>
                <a:ea typeface="AR P丸ゴシック体M04" panose="020F0600000000000000" pitchFamily="50" charset="-128"/>
              </a:rPr>
              <a:t/>
            </a:r>
            <a:br>
              <a:rPr lang="ja-JP" altLang="en-US" sz="2400" dirty="0">
                <a:latin typeface="AR P丸ゴシック体M04" panose="020F0600000000000000" pitchFamily="50" charset="-128"/>
                <a:ea typeface="AR P丸ゴシック体M04" panose="020F0600000000000000" pitchFamily="50" charset="-128"/>
              </a:rPr>
            </a:br>
            <a:r>
              <a:rPr lang="ja-JP" altLang="en-US" sz="2400" dirty="0">
                <a:effectLst/>
                <a:latin typeface="AR P丸ゴシック体M04" panose="020F0600000000000000" pitchFamily="50" charset="-128"/>
                <a:ea typeface="AR P丸ゴシック体M04" panose="020F0600000000000000" pitchFamily="50" charset="-128"/>
              </a:rPr>
              <a:t> ・</a:t>
            </a:r>
            <a:r>
              <a:rPr lang="ja-JP" altLang="en-US" sz="2400" dirty="0">
                <a:solidFill>
                  <a:srgbClr val="FF0000"/>
                </a:solidFill>
                <a:effectLst/>
                <a:latin typeface="AR P丸ゴシック体M04" panose="020F0600000000000000" pitchFamily="50" charset="-128"/>
                <a:ea typeface="AR P丸ゴシック体M04" panose="020F0600000000000000" pitchFamily="50" charset="-128"/>
              </a:rPr>
              <a:t>療育手帳の交付を受け、</a:t>
            </a:r>
            <a:r>
              <a:rPr lang="en-US" altLang="ja-JP" sz="2400" dirty="0">
                <a:solidFill>
                  <a:srgbClr val="FF0000"/>
                </a:solidFill>
                <a:effectLst/>
                <a:latin typeface="AR P丸ゴシック体M04" panose="020F0600000000000000" pitchFamily="50" charset="-128"/>
                <a:ea typeface="AR P丸ゴシック体M04" panose="020F0600000000000000" pitchFamily="50" charset="-128"/>
              </a:rPr>
              <a:t>A1 </a:t>
            </a:r>
            <a:r>
              <a:rPr lang="ja-JP" altLang="en-US" sz="2400" dirty="0">
                <a:solidFill>
                  <a:srgbClr val="FF0000"/>
                </a:solidFill>
                <a:effectLst/>
                <a:latin typeface="AR P丸ゴシック体M04" panose="020F0600000000000000" pitchFamily="50" charset="-128"/>
                <a:ea typeface="AR P丸ゴシック体M04" panose="020F0600000000000000" pitchFamily="50" charset="-128"/>
              </a:rPr>
              <a:t>又は </a:t>
            </a:r>
            <a:r>
              <a:rPr lang="en-US" altLang="ja-JP" sz="2400" dirty="0">
                <a:solidFill>
                  <a:srgbClr val="FF0000"/>
                </a:solidFill>
                <a:effectLst/>
                <a:latin typeface="AR P丸ゴシック体M04" panose="020F0600000000000000" pitchFamily="50" charset="-128"/>
                <a:ea typeface="AR P丸ゴシック体M04" panose="020F0600000000000000" pitchFamily="50" charset="-128"/>
              </a:rPr>
              <a:t>A2 </a:t>
            </a:r>
            <a:r>
              <a:rPr lang="ja-JP" altLang="en-US" sz="2400" dirty="0">
                <a:solidFill>
                  <a:srgbClr val="FF0000"/>
                </a:solidFill>
                <a:effectLst/>
                <a:latin typeface="AR P丸ゴシック体M04" panose="020F0600000000000000" pitchFamily="50" charset="-128"/>
                <a:ea typeface="AR P丸ゴシック体M04" panose="020F0600000000000000" pitchFamily="50" charset="-128"/>
              </a:rPr>
              <a:t>の判定を受けた方 </a:t>
            </a:r>
            <a:r>
              <a:rPr lang="ja-JP" altLang="en-US" sz="2400" dirty="0">
                <a:latin typeface="AR P丸ゴシック体M04" panose="020F0600000000000000" pitchFamily="50" charset="-128"/>
                <a:ea typeface="AR P丸ゴシック体M04" panose="020F0600000000000000" pitchFamily="50" charset="-128"/>
              </a:rPr>
              <a:t/>
            </a:r>
            <a:br>
              <a:rPr lang="ja-JP" altLang="en-US" sz="2400" dirty="0">
                <a:latin typeface="AR P丸ゴシック体M04" panose="020F0600000000000000" pitchFamily="50" charset="-128"/>
                <a:ea typeface="AR P丸ゴシック体M04" panose="020F0600000000000000" pitchFamily="50" charset="-128"/>
              </a:rPr>
            </a:br>
            <a:r>
              <a:rPr lang="ja-JP" altLang="en-US" sz="2400" dirty="0">
                <a:effectLst/>
                <a:latin typeface="AR P丸ゴシック体M04" panose="020F0600000000000000" pitchFamily="50" charset="-128"/>
                <a:ea typeface="AR P丸ゴシック体M04" panose="020F0600000000000000" pitchFamily="50" charset="-128"/>
              </a:rPr>
              <a:t> ・精神障害者保健福祉手帳の交付を受け </a:t>
            </a:r>
            <a:r>
              <a:rPr lang="en-US" altLang="ja-JP" sz="2400" dirty="0">
                <a:effectLst/>
                <a:latin typeface="AR P丸ゴシック体M04" panose="020F0600000000000000" pitchFamily="50" charset="-128"/>
                <a:ea typeface="AR P丸ゴシック体M04" panose="020F0600000000000000" pitchFamily="50" charset="-128"/>
              </a:rPr>
              <a:t>1 </a:t>
            </a:r>
            <a:r>
              <a:rPr lang="ja-JP" altLang="en-US" sz="2400" dirty="0">
                <a:effectLst/>
                <a:latin typeface="AR P丸ゴシック体M04" panose="020F0600000000000000" pitchFamily="50" charset="-128"/>
                <a:ea typeface="AR P丸ゴシック体M04" panose="020F0600000000000000" pitchFamily="50" charset="-128"/>
              </a:rPr>
              <a:t>級に該当する方 </a:t>
            </a:r>
            <a:r>
              <a:rPr lang="ja-JP" altLang="en-US" sz="2400" dirty="0">
                <a:latin typeface="AR P丸ゴシック体M04" panose="020F0600000000000000" pitchFamily="50" charset="-128"/>
                <a:ea typeface="AR P丸ゴシック体M04" panose="020F0600000000000000" pitchFamily="50" charset="-128"/>
              </a:rPr>
              <a:t/>
            </a:r>
            <a:br>
              <a:rPr lang="ja-JP" altLang="en-US" sz="2400" dirty="0">
                <a:latin typeface="AR P丸ゴシック体M04" panose="020F0600000000000000" pitchFamily="50" charset="-128"/>
                <a:ea typeface="AR P丸ゴシック体M04" panose="020F0600000000000000" pitchFamily="50" charset="-128"/>
              </a:rPr>
            </a:br>
            <a:r>
              <a:rPr lang="ja-JP" altLang="en-US" sz="2400" dirty="0">
                <a:effectLst/>
                <a:latin typeface="AR P丸ゴシック体M04" panose="020F0600000000000000" pitchFamily="50" charset="-128"/>
                <a:ea typeface="AR P丸ゴシック体M04" panose="020F0600000000000000" pitchFamily="50" charset="-128"/>
              </a:rPr>
              <a:t> ・避難情報の入手や避難の判断、避難行動を自ら行うことが困難で、</a:t>
            </a:r>
            <a:r>
              <a:rPr lang="ja-JP" altLang="en-US" sz="2400" u="wavyHeavy" dirty="0">
                <a:effectLst/>
                <a:uFill>
                  <a:solidFill>
                    <a:srgbClr val="FF0000"/>
                  </a:solidFill>
                </a:uFill>
                <a:latin typeface="AR P丸ゴシック体M04" panose="020F0600000000000000" pitchFamily="50" charset="-128"/>
                <a:ea typeface="AR P丸ゴシック体M04" panose="020F0600000000000000" pitchFamily="50" charset="-128"/>
              </a:rPr>
              <a:t>自ら避難　行動要支援者であることを申し出た方</a:t>
            </a:r>
            <a:endParaRPr lang="en-US" altLang="ja-JP" sz="2400" u="wavyHeavy" dirty="0">
              <a:effectLst/>
              <a:uFill>
                <a:solidFill>
                  <a:srgbClr val="FF0000"/>
                </a:solidFill>
              </a:uFill>
              <a:latin typeface="AR P丸ゴシック体M04" panose="020F0600000000000000" pitchFamily="50" charset="-128"/>
              <a:ea typeface="AR P丸ゴシック体M04" panose="020F0600000000000000" pitchFamily="50" charset="-128"/>
            </a:endParaRPr>
          </a:p>
          <a:p>
            <a:pPr marL="0" indent="0">
              <a:buNone/>
            </a:pPr>
            <a:endParaRPr lang="en-US" altLang="ja-JP" sz="2400" u="wavyHeavy" dirty="0">
              <a:uFill>
                <a:solidFill>
                  <a:srgbClr val="FF0000"/>
                </a:solidFill>
              </a:uFill>
              <a:latin typeface="AR P丸ゴシック体M04" panose="020F0600000000000000" pitchFamily="50" charset="-128"/>
              <a:ea typeface="AR P丸ゴシック体M04" panose="020F0600000000000000" pitchFamily="50" charset="-128"/>
            </a:endParaRPr>
          </a:p>
          <a:p>
            <a:pPr marL="0" indent="0">
              <a:buNone/>
            </a:pPr>
            <a:r>
              <a:rPr kumimoji="1" lang="ja-JP" altLang="en-US" dirty="0">
                <a:uFill>
                  <a:solidFill>
                    <a:srgbClr val="FF0000"/>
                  </a:solidFill>
                </a:uFill>
                <a:latin typeface="AR P丸ゴシック体M04" panose="020F0600000000000000" pitchFamily="50" charset="-128"/>
                <a:ea typeface="AR P丸ゴシック体M04" panose="020F0600000000000000" pitchFamily="50" charset="-128"/>
              </a:rPr>
              <a:t>福祉避難所</a:t>
            </a:r>
            <a:endParaRPr kumimoji="1" lang="en-US" altLang="ja-JP" dirty="0">
              <a:uFill>
                <a:solidFill>
                  <a:srgbClr val="FF0000"/>
                </a:solidFill>
              </a:uFill>
              <a:latin typeface="AR P丸ゴシック体M04" panose="020F0600000000000000" pitchFamily="50" charset="-128"/>
              <a:ea typeface="AR P丸ゴシック体M04" panose="020F0600000000000000" pitchFamily="50" charset="-128"/>
            </a:endParaRPr>
          </a:p>
          <a:p>
            <a:pPr marL="0" indent="0">
              <a:buNone/>
            </a:pPr>
            <a:r>
              <a:rPr lang="ja-JP" altLang="en-US" sz="2400" dirty="0">
                <a:uFill>
                  <a:solidFill>
                    <a:srgbClr val="FF0000"/>
                  </a:solidFill>
                </a:uFill>
                <a:latin typeface="AR P丸ゴシック体M04" panose="020F0600000000000000" pitchFamily="50" charset="-128"/>
                <a:ea typeface="AR P丸ゴシック体M04" panose="020F0600000000000000" pitchFamily="50" charset="-128"/>
              </a:rPr>
              <a:t>　・指定避難所の中に福祉避難スペースを確保</a:t>
            </a:r>
          </a:p>
          <a:p>
            <a:pPr marL="0" indent="0">
              <a:buNone/>
            </a:pPr>
            <a:r>
              <a:rPr kumimoji="1" lang="ja-JP" altLang="en-US" sz="2400" dirty="0">
                <a:uFill>
                  <a:solidFill>
                    <a:srgbClr val="FF0000"/>
                  </a:solidFill>
                </a:uFill>
                <a:latin typeface="AR P丸ゴシック体M04" panose="020F0600000000000000" pitchFamily="50" charset="-128"/>
                <a:ea typeface="AR P丸ゴシック体M04" panose="020F0600000000000000" pitchFamily="50" charset="-128"/>
              </a:rPr>
              <a:t>　・優先度の高い要配慮者を福祉避難所</a:t>
            </a:r>
            <a:r>
              <a:rPr kumimoji="1" lang="en-US" altLang="ja-JP" sz="2400" dirty="0">
                <a:uFill>
                  <a:solidFill>
                    <a:srgbClr val="FF0000"/>
                  </a:solidFill>
                </a:uFill>
                <a:latin typeface="AR P丸ゴシック体M04" panose="020F0600000000000000" pitchFamily="50" charset="-128"/>
                <a:ea typeface="AR P丸ゴシック体M04" panose="020F0600000000000000" pitchFamily="50" charset="-128"/>
              </a:rPr>
              <a:t>(</a:t>
            </a:r>
            <a:r>
              <a:rPr kumimoji="1" lang="ja-JP" altLang="en-US" sz="2400" dirty="0">
                <a:uFill>
                  <a:solidFill>
                    <a:srgbClr val="FF0000"/>
                  </a:solidFill>
                </a:uFill>
                <a:latin typeface="AR P丸ゴシック体M04" panose="020F0600000000000000" pitchFamily="50" charset="-128"/>
                <a:ea typeface="AR P丸ゴシック体M04" panose="020F0600000000000000" pitchFamily="50" charset="-128"/>
              </a:rPr>
              <a:t>そだちの丘など</a:t>
            </a:r>
            <a:r>
              <a:rPr kumimoji="1" lang="en-US" altLang="ja-JP" sz="2400" dirty="0">
                <a:uFill>
                  <a:solidFill>
                    <a:srgbClr val="FF0000"/>
                  </a:solidFill>
                </a:uFill>
                <a:latin typeface="AR P丸ゴシック体M04" panose="020F0600000000000000" pitchFamily="50" charset="-128"/>
                <a:ea typeface="AR P丸ゴシック体M04" panose="020F0600000000000000" pitchFamily="50" charset="-128"/>
              </a:rPr>
              <a:t>)</a:t>
            </a:r>
            <a:r>
              <a:rPr kumimoji="1" lang="ja-JP" altLang="en-US" sz="2400" dirty="0">
                <a:uFill>
                  <a:solidFill>
                    <a:srgbClr val="FF0000"/>
                  </a:solidFill>
                </a:uFill>
                <a:latin typeface="AR P丸ゴシック体M04" panose="020F0600000000000000" pitchFamily="50" charset="-128"/>
                <a:ea typeface="AR P丸ゴシック体M04" panose="020F0600000000000000" pitchFamily="50" charset="-128"/>
              </a:rPr>
              <a:t>へ誘導</a:t>
            </a:r>
          </a:p>
          <a:p>
            <a:pPr marL="0" indent="0">
              <a:buNone/>
            </a:pPr>
            <a:r>
              <a:rPr lang="ja-JP" altLang="en-US" sz="2400" dirty="0">
                <a:uFill>
                  <a:solidFill>
                    <a:srgbClr val="FF0000"/>
                  </a:solidFill>
                </a:uFill>
                <a:latin typeface="AR P丸ゴシック体M04" panose="020F0600000000000000" pitchFamily="50" charset="-128"/>
                <a:ea typeface="AR P丸ゴシック体M04" panose="020F0600000000000000" pitchFamily="50" charset="-128"/>
              </a:rPr>
              <a:t>　・現状では福祉避難所の数が限られている</a:t>
            </a:r>
            <a:endParaRPr kumimoji="1" lang="en-US" altLang="ja-JP" sz="2400" dirty="0">
              <a:uFill>
                <a:solidFill>
                  <a:srgbClr val="FF0000"/>
                </a:solidFill>
              </a:uFill>
              <a:latin typeface="AR P丸ゴシック体M04" panose="020F0600000000000000" pitchFamily="50" charset="-128"/>
              <a:ea typeface="AR P丸ゴシック体M04" panose="020F0600000000000000" pitchFamily="50" charset="-128"/>
            </a:endParaRPr>
          </a:p>
        </p:txBody>
      </p:sp>
      <p:pic>
        <p:nvPicPr>
          <p:cNvPr id="8" name="Picture 4">
            <a:extLst>
              <a:ext uri="{FF2B5EF4-FFF2-40B4-BE49-F238E27FC236}">
                <a16:creationId xmlns:a16="http://schemas.microsoft.com/office/drawing/2014/main" id="{7700AE33-DF69-69A8-3ABA-73931028A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9835" y="365125"/>
            <a:ext cx="1689453" cy="168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68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F050C-FC43-4F2C-B6AC-0C975855AE20}"/>
              </a:ext>
            </a:extLst>
          </p:cNvPr>
          <p:cNvSpPr>
            <a:spLocks noGrp="1"/>
          </p:cNvSpPr>
          <p:nvPr>
            <p:ph type="title"/>
          </p:nvPr>
        </p:nvSpPr>
        <p:spPr>
          <a:xfrm>
            <a:off x="838200" y="365125"/>
            <a:ext cx="10515600" cy="1012119"/>
          </a:xfrm>
        </p:spPr>
        <p:txBody>
          <a:bodyPr>
            <a:normAutofit/>
          </a:bodyPr>
          <a:lstStyle/>
          <a:p>
            <a:r>
              <a:rPr kumimoji="1" lang="ja-JP" altLang="en-US" dirty="0">
                <a:latin typeface="AR P丸ゴシック体M04" panose="020F0600000000000000" pitchFamily="50" charset="-128"/>
                <a:ea typeface="AR P丸ゴシック体M04" panose="020F0600000000000000" pitchFamily="50" charset="-128"/>
              </a:rPr>
              <a:t>いま何をしておくべきか</a:t>
            </a:r>
            <a:r>
              <a:rPr kumimoji="1" lang="en-US" altLang="ja-JP" dirty="0">
                <a:latin typeface="AR P丸ゴシック体M04" panose="020F0600000000000000" pitchFamily="50" charset="-128"/>
                <a:ea typeface="AR P丸ゴシック体M04" panose="020F0600000000000000" pitchFamily="50" charset="-128"/>
              </a:rPr>
              <a:t>---</a:t>
            </a:r>
            <a:r>
              <a:rPr kumimoji="1" lang="ja-JP" altLang="en-US" dirty="0">
                <a:latin typeface="AR P丸ゴシック体M04" panose="020F0600000000000000" pitchFamily="50" charset="-128"/>
                <a:ea typeface="AR P丸ゴシック体M04" panose="020F0600000000000000" pitchFamily="50" charset="-128"/>
              </a:rPr>
              <a:t>災害</a:t>
            </a:r>
          </a:p>
        </p:txBody>
      </p:sp>
      <p:sp>
        <p:nvSpPr>
          <p:cNvPr id="4" name="字幕 2">
            <a:extLst>
              <a:ext uri="{FF2B5EF4-FFF2-40B4-BE49-F238E27FC236}">
                <a16:creationId xmlns:a16="http://schemas.microsoft.com/office/drawing/2014/main" id="{08115F71-0DBA-6AA0-5C17-E9EB2B02A21C}"/>
              </a:ext>
            </a:extLst>
          </p:cNvPr>
          <p:cNvSpPr>
            <a:spLocks noGrp="1"/>
          </p:cNvSpPr>
          <p:nvPr>
            <p:ph idx="1"/>
          </p:nvPr>
        </p:nvSpPr>
        <p:spPr>
          <a:xfrm>
            <a:off x="838200" y="1825625"/>
            <a:ext cx="10515600" cy="4351338"/>
          </a:xfrm>
        </p:spPr>
        <p:txBody>
          <a:bodyPr>
            <a:normAutofit fontScale="92500"/>
          </a:bodyPr>
          <a:lstStyle/>
          <a:p>
            <a:pPr marL="0" indent="0">
              <a:buNone/>
            </a:pPr>
            <a:r>
              <a:rPr kumimoji="1" lang="ja-JP" altLang="en-US" dirty="0">
                <a:latin typeface="AR P丸ゴシック体M04" panose="020F0600000000000000" pitchFamily="50" charset="-128"/>
                <a:ea typeface="AR P丸ゴシック体M04" panose="020F0600000000000000" pitchFamily="50" charset="-128"/>
              </a:rPr>
              <a:t>・避難行動要支援者に該当する人は、</a:t>
            </a:r>
            <a:r>
              <a:rPr kumimoji="1" lang="ja-JP" altLang="en-US" dirty="0">
                <a:solidFill>
                  <a:srgbClr val="FF0000"/>
                </a:solidFill>
                <a:latin typeface="AR P丸ゴシック体M04" panose="020F0600000000000000" pitchFamily="50" charset="-128"/>
                <a:ea typeface="AR P丸ゴシック体M04" panose="020F0600000000000000" pitchFamily="50" charset="-128"/>
              </a:rPr>
              <a:t>名簿に登載されているか確認</a:t>
            </a:r>
            <a:r>
              <a:rPr kumimoji="1" lang="ja-JP" altLang="en-US" dirty="0">
                <a:latin typeface="AR P丸ゴシック体M04" panose="020F0600000000000000" pitchFamily="50" charset="-128"/>
                <a:ea typeface="AR P丸ゴシック体M04" panose="020F0600000000000000" pitchFamily="50" charset="-128"/>
              </a:rPr>
              <a:t>する。</a:t>
            </a:r>
          </a:p>
          <a:p>
            <a:pPr marL="0" indent="0">
              <a:buNone/>
            </a:pPr>
            <a:r>
              <a:rPr lang="ja-JP" altLang="en-US" dirty="0">
                <a:latin typeface="AR P丸ゴシック体M04" panose="020F0600000000000000" pitchFamily="50" charset="-128"/>
                <a:ea typeface="AR P丸ゴシック体M04" panose="020F0600000000000000" pitchFamily="50" charset="-128"/>
              </a:rPr>
              <a:t>・薬や特別に必要なものは、すぐに持って避難できるようにしておく。</a:t>
            </a:r>
            <a:endParaRPr lang="en-US" altLang="ja-JP" dirty="0">
              <a:latin typeface="AR P丸ゴシック体M04" panose="020F0600000000000000" pitchFamily="50" charset="-128"/>
              <a:ea typeface="AR P丸ゴシック体M04" panose="020F0600000000000000" pitchFamily="50" charset="-128"/>
            </a:endParaRPr>
          </a:p>
          <a:p>
            <a:pPr marL="0" indent="0">
              <a:buNone/>
            </a:pPr>
            <a:r>
              <a:rPr lang="ja-JP" altLang="en-US" dirty="0">
                <a:latin typeface="AR P丸ゴシック体M04" panose="020F0600000000000000" pitchFamily="50" charset="-128"/>
                <a:ea typeface="AR P丸ゴシック体M04" panose="020F0600000000000000" pitchFamily="50" charset="-128"/>
              </a:rPr>
              <a:t>・</a:t>
            </a:r>
            <a:r>
              <a:rPr lang="ja-JP" altLang="en-US" dirty="0">
                <a:solidFill>
                  <a:srgbClr val="FF0000"/>
                </a:solidFill>
                <a:latin typeface="AR P丸ゴシック体M04" panose="020F0600000000000000" pitchFamily="50" charset="-128"/>
                <a:ea typeface="AR P丸ゴシック体M04" panose="020F0600000000000000" pitchFamily="50" charset="-128"/>
              </a:rPr>
              <a:t>サポートブック</a:t>
            </a:r>
            <a:r>
              <a:rPr lang="ja-JP" altLang="en-US" dirty="0">
                <a:latin typeface="AR P丸ゴシック体M04" panose="020F0600000000000000" pitchFamily="50" charset="-128"/>
                <a:ea typeface="AR P丸ゴシック体M04" panose="020F0600000000000000" pitchFamily="50" charset="-128"/>
              </a:rPr>
              <a:t>の準備、活用。</a:t>
            </a:r>
            <a:endParaRPr lang="en-US" altLang="ja-JP" dirty="0">
              <a:latin typeface="AR P丸ゴシック体M04" panose="020F0600000000000000" pitchFamily="50" charset="-128"/>
              <a:ea typeface="AR P丸ゴシック体M04" panose="020F0600000000000000" pitchFamily="50" charset="-128"/>
            </a:endParaRPr>
          </a:p>
          <a:p>
            <a:pPr marL="0" indent="0">
              <a:buNone/>
            </a:pPr>
            <a:r>
              <a:rPr lang="ja-JP" altLang="en-US" dirty="0">
                <a:latin typeface="AR P丸ゴシック体M04" panose="020F0600000000000000" pitchFamily="50" charset="-128"/>
                <a:ea typeface="AR P丸ゴシック体M04" panose="020F0600000000000000" pitchFamily="50" charset="-128"/>
              </a:rPr>
              <a:t>・もし、第一次避難所に行かず車などに避難するときは、必ず第一次避難所に所在を伝えておくこと。</a:t>
            </a:r>
            <a:endParaRPr lang="en-US" altLang="ja-JP" dirty="0">
              <a:latin typeface="AR P丸ゴシック体M04" panose="020F0600000000000000" pitchFamily="50" charset="-128"/>
              <a:ea typeface="AR P丸ゴシック体M04" panose="020F0600000000000000" pitchFamily="50" charset="-128"/>
            </a:endParaRPr>
          </a:p>
          <a:p>
            <a:pPr marL="0" indent="0">
              <a:buNone/>
            </a:pPr>
            <a:r>
              <a:rPr lang="ja-JP" altLang="en-US" dirty="0">
                <a:latin typeface="AR P丸ゴシック体M04" panose="020F0600000000000000" pitchFamily="50" charset="-128"/>
                <a:ea typeface="AR P丸ゴシック体M04" panose="020F0600000000000000" pitchFamily="50" charset="-128"/>
              </a:rPr>
              <a:t>・必ず誰かが助けてくれるという保証があるわけではありません。待っているだけでなく、できるだけ普段から近所の人たちとお互いに</a:t>
            </a:r>
            <a:r>
              <a:rPr lang="ja-JP" altLang="en-US" dirty="0">
                <a:solidFill>
                  <a:srgbClr val="FF0000"/>
                </a:solidFill>
                <a:latin typeface="AR P丸ゴシック体M04" panose="020F0600000000000000" pitchFamily="50" charset="-128"/>
                <a:ea typeface="AR P丸ゴシック体M04" panose="020F0600000000000000" pitchFamily="50" charset="-128"/>
              </a:rPr>
              <a:t>助け合える関係づくり</a:t>
            </a:r>
            <a:r>
              <a:rPr lang="ja-JP" altLang="en-US" dirty="0">
                <a:latin typeface="AR P丸ゴシック体M04" panose="020F0600000000000000" pitchFamily="50" charset="-128"/>
                <a:ea typeface="AR P丸ゴシック体M04" panose="020F0600000000000000" pitchFamily="50" charset="-128"/>
              </a:rPr>
              <a:t>をしたり、地域の住民協議会に子どものことを知ってもらえるように伝えに行く（</a:t>
            </a:r>
            <a:r>
              <a:rPr lang="ja-JP" altLang="en-US" dirty="0">
                <a:solidFill>
                  <a:srgbClr val="FF0000"/>
                </a:solidFill>
                <a:latin typeface="AR P丸ゴシック体M04" panose="020F0600000000000000" pitchFamily="50" charset="-128"/>
                <a:ea typeface="AR P丸ゴシック体M04" panose="020F0600000000000000" pitchFamily="50" charset="-128"/>
              </a:rPr>
              <a:t>個別の支援計画作成</a:t>
            </a:r>
            <a:r>
              <a:rPr lang="ja-JP" altLang="en-US" dirty="0">
                <a:latin typeface="AR P丸ゴシック体M04" panose="020F0600000000000000" pitchFamily="50" charset="-128"/>
                <a:ea typeface="AR P丸ゴシック体M04" panose="020F0600000000000000" pitchFamily="50" charset="-128"/>
              </a:rPr>
              <a:t>に協力する）など、自分なりにできることをしておく。</a:t>
            </a:r>
            <a:endParaRPr kumimoji="1" lang="ja-JP" altLang="en-US" dirty="0">
              <a:latin typeface="AR P丸ゴシック体M04" panose="020F0600000000000000" pitchFamily="50" charset="-128"/>
              <a:ea typeface="AR P丸ゴシック体M04" panose="020F0600000000000000" pitchFamily="50" charset="-128"/>
            </a:endParaRPr>
          </a:p>
        </p:txBody>
      </p:sp>
    </p:spTree>
    <p:extLst>
      <p:ext uri="{BB962C8B-B14F-4D97-AF65-F5344CB8AC3E}">
        <p14:creationId xmlns:p14="http://schemas.microsoft.com/office/powerpoint/2010/main" val="342448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07A5A2-B2F7-9ED0-64B5-5803504AC59E}"/>
              </a:ext>
            </a:extLst>
          </p:cNvPr>
          <p:cNvSpPr>
            <a:spLocks noGrp="1"/>
          </p:cNvSpPr>
          <p:nvPr>
            <p:ph type="title"/>
          </p:nvPr>
        </p:nvSpPr>
        <p:spPr>
          <a:xfrm>
            <a:off x="838200" y="365125"/>
            <a:ext cx="10515600" cy="955675"/>
          </a:xfrm>
        </p:spPr>
        <p:txBody>
          <a:bodyPr>
            <a:normAutofit/>
          </a:bodyPr>
          <a:lstStyle/>
          <a:p>
            <a:r>
              <a:rPr kumimoji="1" lang="ja-JP" altLang="en-US" dirty="0">
                <a:latin typeface="AR P丸ゴシック体M04" panose="020F0600000000000000" pitchFamily="50" charset="-128"/>
                <a:ea typeface="AR P丸ゴシック体M04" panose="020F0600000000000000" pitchFamily="50" charset="-128"/>
              </a:rPr>
              <a:t>病気、事故に備える</a:t>
            </a:r>
            <a:r>
              <a:rPr kumimoji="1" lang="en-US" altLang="ja-JP" dirty="0">
                <a:latin typeface="AR P丸ゴシック体M04" panose="020F0600000000000000" pitchFamily="50" charset="-128"/>
                <a:ea typeface="AR P丸ゴシック体M04" panose="020F0600000000000000" pitchFamily="50" charset="-128"/>
              </a:rPr>
              <a:t>---</a:t>
            </a:r>
            <a:r>
              <a:rPr kumimoji="1" lang="ja-JP" altLang="en-US" dirty="0">
                <a:latin typeface="AR P丸ゴシック体M04" panose="020F0600000000000000" pitchFamily="50" charset="-128"/>
                <a:ea typeface="AR P丸ゴシック体M04" panose="020F0600000000000000" pitchFamily="50" charset="-128"/>
              </a:rPr>
              <a:t>保険について</a:t>
            </a:r>
          </a:p>
        </p:txBody>
      </p:sp>
      <p:sp>
        <p:nvSpPr>
          <p:cNvPr id="3" name="コンテンツ プレースホルダー 2">
            <a:extLst>
              <a:ext uri="{FF2B5EF4-FFF2-40B4-BE49-F238E27FC236}">
                <a16:creationId xmlns:a16="http://schemas.microsoft.com/office/drawing/2014/main" id="{380C21FB-A387-A293-BD71-9A9BAD10B3EA}"/>
              </a:ext>
            </a:extLst>
          </p:cNvPr>
          <p:cNvSpPr>
            <a:spLocks noGrp="1"/>
          </p:cNvSpPr>
          <p:nvPr>
            <p:ph idx="1"/>
          </p:nvPr>
        </p:nvSpPr>
        <p:spPr>
          <a:xfrm>
            <a:off x="838200" y="1320800"/>
            <a:ext cx="10515600" cy="4856163"/>
          </a:xfrm>
        </p:spPr>
        <p:txBody>
          <a:bodyPr>
            <a:normAutofit fontScale="92500" lnSpcReduction="20000"/>
          </a:bodyPr>
          <a:lstStyle/>
          <a:p>
            <a:pPr marL="0" indent="0">
              <a:buNone/>
            </a:pPr>
            <a:r>
              <a:rPr kumimoji="1" lang="ja-JP" altLang="en-US" dirty="0">
                <a:solidFill>
                  <a:srgbClr val="FF0000"/>
                </a:solidFill>
                <a:latin typeface="AR P丸ゴシック体M04" panose="020F0600000000000000" pitchFamily="50" charset="-128"/>
                <a:ea typeface="AR P丸ゴシック体M04" panose="020F0600000000000000" pitchFamily="50" charset="-128"/>
              </a:rPr>
              <a:t>告知義務</a:t>
            </a:r>
            <a:r>
              <a:rPr kumimoji="1" lang="ja-JP" altLang="en-US" dirty="0">
                <a:latin typeface="AR P丸ゴシック体M04" panose="020F0600000000000000" pitchFamily="50" charset="-128"/>
                <a:ea typeface="AR P丸ゴシック体M04" panose="020F0600000000000000" pitchFamily="50" charset="-128"/>
              </a:rPr>
              <a:t>に注意・・・知的障害、精神障害やてんかんなどの持病がある場</a:t>
            </a:r>
          </a:p>
          <a:p>
            <a:pPr marL="0" indent="0">
              <a:buNone/>
            </a:pPr>
            <a:r>
              <a:rPr kumimoji="1" lang="ja-JP" altLang="en-US" dirty="0">
                <a:latin typeface="AR P丸ゴシック体M04" panose="020F0600000000000000" pitchFamily="50" charset="-128"/>
                <a:ea typeface="AR P丸ゴシック体M04" panose="020F0600000000000000" pitchFamily="50" charset="-128"/>
              </a:rPr>
              <a:t>　　　　　　　合は加入できない保険がある。</a:t>
            </a:r>
            <a:endParaRPr kumimoji="1" lang="en-US" altLang="ja-JP" dirty="0">
              <a:latin typeface="AR P丸ゴシック体M04" panose="020F0600000000000000" pitchFamily="50" charset="-128"/>
              <a:ea typeface="AR P丸ゴシック体M04" panose="020F0600000000000000" pitchFamily="50" charset="-128"/>
            </a:endParaRPr>
          </a:p>
          <a:p>
            <a:pPr marL="0" indent="0">
              <a:buNone/>
            </a:pPr>
            <a:r>
              <a:rPr kumimoji="1" lang="ja-JP" altLang="en-US" dirty="0">
                <a:latin typeface="AR P丸ゴシック体M04" panose="020F0600000000000000" pitchFamily="50" charset="-128"/>
                <a:ea typeface="AR P丸ゴシック体M04" panose="020F0600000000000000" pitchFamily="50" charset="-128"/>
              </a:rPr>
              <a:t>障がいのある人のための保険</a:t>
            </a:r>
            <a:endParaRPr kumimoji="1" lang="en-US" altLang="ja-JP" dirty="0">
              <a:latin typeface="AR P丸ゴシック体M04" panose="020F0600000000000000" pitchFamily="50" charset="-128"/>
              <a:ea typeface="AR P丸ゴシック体M04" panose="020F0600000000000000" pitchFamily="50" charset="-128"/>
            </a:endParaRPr>
          </a:p>
          <a:p>
            <a:pPr marL="0" indent="0" algn="just">
              <a:buNone/>
            </a:pPr>
            <a:r>
              <a:rPr lang="ja-JP" altLang="en-US" sz="1800"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ぜんち共済株式会社</a:t>
            </a:r>
            <a:r>
              <a:rPr lang="ja-JP" altLang="ja-JP" sz="1800" kern="100" dirty="0">
                <a:effectLst/>
                <a:latin typeface="游明朝" panose="02020400000000000000" pitchFamily="18" charset="-128"/>
                <a:ea typeface="ＭＳ ゴシック" panose="020B0609070205080204" pitchFamily="49" charset="-128"/>
                <a:cs typeface="Times New Roman" panose="02020603050405020304" pitchFamily="18" charset="0"/>
              </a:rPr>
              <a:t>・・・知的障害、発達障害、ダウン症、てんかんのある方のための総合保険</a:t>
            </a:r>
            <a:r>
              <a:rPr lang="ja-JP" altLang="en-US" sz="18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p>
          <a:p>
            <a:pPr marL="0" indent="0" algn="just">
              <a:buNone/>
            </a:pPr>
            <a:r>
              <a:rPr lang="en-US" altLang="ja-JP" sz="1800" u="sng" kern="100" dirty="0">
                <a:solidFill>
                  <a:srgbClr val="0000FF"/>
                </a:solidFill>
                <a:effectLst/>
                <a:latin typeface="ＭＳ ゴシック" panose="020B0609070205080204" pitchFamily="49" charset="-128"/>
                <a:ea typeface="游明朝" panose="02020400000000000000" pitchFamily="18" charset="-128"/>
                <a:cs typeface="Times New Roman" panose="02020603050405020304" pitchFamily="18" charset="0"/>
                <a:hlinkClick r:id="rId2"/>
              </a:rPr>
              <a:t>www.z-kyosai.com</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buNone/>
            </a:pPr>
            <a:r>
              <a:rPr lang="ja-JP" altLang="en-US" sz="1800"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株式会社ジェイアイシー</a:t>
            </a:r>
            <a:r>
              <a:rPr lang="ja-JP" altLang="ja-JP" sz="1800" kern="100" dirty="0">
                <a:effectLst/>
                <a:latin typeface="游明朝" panose="02020400000000000000" pitchFamily="18" charset="-128"/>
                <a:ea typeface="ＭＳ ゴシック" panose="020B0609070205080204" pitchFamily="49" charset="-128"/>
                <a:cs typeface="Times New Roman" panose="02020603050405020304" pitchFamily="18" charset="0"/>
              </a:rPr>
              <a:t>・・・心身障がい児・者のための総合補償制度　</a:t>
            </a:r>
            <a:r>
              <a:rPr lang="en-US" altLang="ja-JP" sz="1800" u="sng" kern="100" dirty="0">
                <a:solidFill>
                  <a:srgbClr val="0000FF"/>
                </a:solidFill>
                <a:effectLst/>
                <a:latin typeface="ＭＳ ゴシック" panose="020B0609070205080204" pitchFamily="49" charset="-128"/>
                <a:ea typeface="游明朝" panose="02020400000000000000" pitchFamily="18" charset="-128"/>
                <a:cs typeface="Times New Roman" panose="02020603050405020304" pitchFamily="18" charset="0"/>
                <a:hlinkClick r:id="rId3"/>
              </a:rPr>
              <a:t>www.jicgroup.co.jp</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buNone/>
            </a:pPr>
            <a:r>
              <a:rPr lang="ja-JP" altLang="en-US" sz="1800"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生活サポート総合補償制度</a:t>
            </a:r>
            <a:r>
              <a:rPr lang="ja-JP" altLang="ja-JP" sz="1800" kern="100" dirty="0">
                <a:effectLst/>
                <a:latin typeface="游明朝" panose="02020400000000000000" pitchFamily="18" charset="-128"/>
                <a:ea typeface="ＭＳ ゴシック" panose="020B0609070205080204" pitchFamily="49" charset="-128"/>
                <a:cs typeface="Times New Roman" panose="02020603050405020304" pitchFamily="18" charset="0"/>
              </a:rPr>
              <a:t>・・・全国知的障害児者生活サポート協会の会員であることが条件。</a:t>
            </a:r>
            <a:r>
              <a:rPr lang="en-US" altLang="ja-JP" sz="1800" u="sng" kern="100" dirty="0">
                <a:solidFill>
                  <a:srgbClr val="0000FF"/>
                </a:solidFill>
                <a:effectLst/>
                <a:latin typeface="ＭＳ ゴシック" panose="020B0609070205080204" pitchFamily="49" charset="-128"/>
                <a:ea typeface="游明朝" panose="02020400000000000000" pitchFamily="18" charset="-128"/>
                <a:cs typeface="Times New Roman" panose="02020603050405020304" pitchFamily="18" charset="0"/>
                <a:hlinkClick r:id="rId4"/>
              </a:rPr>
              <a:t>www.jicgroup.co.jp/personal/support/</a:t>
            </a:r>
            <a:endParaRPr lang="ja-JP" altLang="en-US" sz="1800" u="sng" kern="100" dirty="0">
              <a:solidFill>
                <a:srgbClr val="0000FF"/>
              </a:solidFill>
              <a:latin typeface="游明朝" panose="02020400000000000000" pitchFamily="18" charset="-128"/>
              <a:ea typeface="游明朝" panose="02020400000000000000" pitchFamily="18" charset="-128"/>
              <a:cs typeface="Times New Roman" panose="02020603050405020304" pitchFamily="18" charset="0"/>
            </a:endParaRPr>
          </a:p>
          <a:p>
            <a:pPr marL="0" indent="0" algn="l">
              <a:buNone/>
            </a:pPr>
            <a:r>
              <a:rPr lang="ja-JP" altLang="ja-JP" sz="1800"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ＡＳＪ総合補償</a:t>
            </a:r>
            <a:r>
              <a:rPr lang="ja-JP" altLang="ja-JP" sz="1800" kern="100" dirty="0">
                <a:effectLst/>
                <a:latin typeface="游明朝" panose="02020400000000000000" pitchFamily="18" charset="-128"/>
                <a:ea typeface="ＭＳ ゴシック" panose="020B0609070205080204" pitchFamily="49" charset="-128"/>
                <a:cs typeface="Times New Roman" panose="02020603050405020304" pitchFamily="18" charset="0"/>
              </a:rPr>
              <a:t>・・・日本自閉症協会の会員であることが条件。</a:t>
            </a:r>
            <a:endParaRPr lang="ja-JP" altLang="en-US" sz="1800"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marL="0" indent="0" algn="l">
              <a:buNone/>
            </a:pPr>
            <a:r>
              <a:rPr lang="en-US" altLang="ja-JP" sz="1800" u="sng" kern="100" dirty="0">
                <a:solidFill>
                  <a:srgbClr val="0000FF"/>
                </a:solidFill>
                <a:effectLst/>
                <a:latin typeface="ＭＳ ゴシック" panose="020B0609070205080204" pitchFamily="49" charset="-128"/>
                <a:ea typeface="游明朝" panose="02020400000000000000" pitchFamily="18" charset="-128"/>
                <a:cs typeface="Times New Roman" panose="02020603050405020304" pitchFamily="18" charset="0"/>
                <a:hlinkClick r:id="rId5"/>
              </a:rPr>
              <a:t>http://www.autism.or.jp/asj-hoken/1.pdf</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buNone/>
            </a:pPr>
            <a:r>
              <a:rPr lang="ja-JP" altLang="ja-JP" sz="1800" u="none" strike="noStrike"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altLang="ja-JP" sz="2000" u="none" strike="noStrike" kern="100" dirty="0">
                <a:effectLst/>
                <a:latin typeface="游明朝" panose="02020400000000000000" pitchFamily="18" charset="-128"/>
                <a:ea typeface="ＭＳ ゴシック" panose="020B0609070205080204" pitchFamily="49" charset="-128"/>
                <a:cs typeface="Times New Roman" panose="02020603050405020304" pitchFamily="18" charset="0"/>
              </a:rPr>
              <a:t>全国手をつなぐ育成会</a:t>
            </a:r>
            <a:r>
              <a:rPr lang="ja-JP" altLang="ja-JP" sz="1800" u="none" strike="noStrike" kern="100" dirty="0">
                <a:effectLst/>
                <a:latin typeface="游明朝" panose="02020400000000000000" pitchFamily="18" charset="-128"/>
                <a:ea typeface="ＭＳ ゴシック" panose="020B0609070205080204" pitchFamily="49" charset="-128"/>
                <a:cs typeface="Times New Roman" panose="02020603050405020304" pitchFamily="18" charset="0"/>
              </a:rPr>
              <a:t>・・・がんのおたすけプラン、おたすけプラン・日ごろの備え、</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indent="0" algn="l">
              <a:buNone/>
            </a:pPr>
            <a:r>
              <a:rPr lang="ja-JP" altLang="ja-JP" sz="1800" u="none" strike="noStrike" kern="100" dirty="0">
                <a:effectLst/>
                <a:latin typeface="游明朝" panose="02020400000000000000" pitchFamily="18" charset="-128"/>
                <a:ea typeface="ＭＳ ゴシック" panose="020B0609070205080204" pitchFamily="49" charset="-128"/>
                <a:cs typeface="Times New Roman" panose="02020603050405020304" pitchFamily="18" charset="0"/>
              </a:rPr>
              <a:t>くらしのおたすけプラン、これも手をつなぐ育成会の会員であることが条件です。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l">
              <a:buNone/>
            </a:pPr>
            <a:r>
              <a:rPr lang="en-US" altLang="ja-JP" sz="1800" u="none" strike="noStrike" kern="100" dirty="0">
                <a:solidFill>
                  <a:srgbClr val="0000FF"/>
                </a:solidFill>
                <a:effectLst/>
                <a:latin typeface="ＭＳ Ｐゴシック" panose="020B0600070205080204" pitchFamily="50" charset="-128"/>
                <a:ea typeface="ＭＳ Ｐゴシック" panose="020B0600070205080204" pitchFamily="50" charset="-128"/>
                <a:cs typeface="Times New Roman" panose="02020603050405020304" pitchFamily="18" charset="0"/>
                <a:hlinkClick r:id="rId6"/>
              </a:rPr>
              <a:t>http://zen-iku.jp/</a:t>
            </a:r>
            <a:endParaRPr lang="en-US" altLang="ja-JP" sz="1800" u="none" strike="noStrike" kern="100" dirty="0">
              <a:solidFill>
                <a:srgbClr val="0000FF"/>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l">
              <a:buNone/>
            </a:pPr>
            <a:r>
              <a:rPr lang="en-US" altLang="ja-JP" sz="1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まだ他にもあるはずです。保険会社に問い合わせてみてください。</a:t>
            </a:r>
            <a:endPar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endParaRPr kumimoji="1" lang="ja-JP" altLang="en-US" dirty="0"/>
          </a:p>
        </p:txBody>
      </p:sp>
    </p:spTree>
    <p:extLst>
      <p:ext uri="{BB962C8B-B14F-4D97-AF65-F5344CB8AC3E}">
        <p14:creationId xmlns:p14="http://schemas.microsoft.com/office/powerpoint/2010/main" val="1678951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AF551-2661-D32C-D3A3-0B3BA070D980}"/>
              </a:ext>
            </a:extLst>
          </p:cNvPr>
          <p:cNvSpPr>
            <a:spLocks noGrp="1"/>
          </p:cNvSpPr>
          <p:nvPr>
            <p:ph type="title"/>
          </p:nvPr>
        </p:nvSpPr>
        <p:spPr>
          <a:xfrm>
            <a:off x="838200" y="365125"/>
            <a:ext cx="10515600" cy="1158875"/>
          </a:xfrm>
        </p:spPr>
        <p:txBody>
          <a:bodyPr/>
          <a:lstStyle/>
          <a:p>
            <a:r>
              <a:rPr kumimoji="1" lang="ja-JP" altLang="en-US" dirty="0">
                <a:latin typeface="AR P丸ゴシック体M04" panose="020F0600000000000000" pitchFamily="50" charset="-128"/>
                <a:ea typeface="AR P丸ゴシック体M04" panose="020F0600000000000000" pitchFamily="50" charset="-128"/>
              </a:rPr>
              <a:t>親の思いをつなぐ準備を</a:t>
            </a:r>
          </a:p>
        </p:txBody>
      </p:sp>
      <p:sp>
        <p:nvSpPr>
          <p:cNvPr id="3" name="コンテンツ プレースホルダー 2">
            <a:extLst>
              <a:ext uri="{FF2B5EF4-FFF2-40B4-BE49-F238E27FC236}">
                <a16:creationId xmlns:a16="http://schemas.microsoft.com/office/drawing/2014/main" id="{DF92ACC7-793F-5796-399A-63FE18A627B8}"/>
              </a:ext>
            </a:extLst>
          </p:cNvPr>
          <p:cNvSpPr>
            <a:spLocks noGrp="1"/>
          </p:cNvSpPr>
          <p:nvPr>
            <p:ph idx="1"/>
          </p:nvPr>
        </p:nvSpPr>
        <p:spPr/>
        <p:txBody>
          <a:bodyPr>
            <a:normAutofit lnSpcReduction="10000"/>
          </a:bodyPr>
          <a:lstStyle/>
          <a:p>
            <a:pPr marL="0" indent="0">
              <a:lnSpc>
                <a:spcPct val="150000"/>
              </a:lnSpc>
              <a:buNone/>
            </a:pPr>
            <a:r>
              <a:rPr kumimoji="1" lang="ja-JP" altLang="en-US" dirty="0">
                <a:latin typeface="AR P丸ゴシック体M" panose="020F0600000000000000" pitchFamily="50" charset="-128"/>
                <a:ea typeface="AR P丸ゴシック体M" panose="020F0600000000000000" pitchFamily="50" charset="-128"/>
              </a:rPr>
              <a:t>・思いをつなぐ人</a:t>
            </a:r>
            <a:r>
              <a:rPr kumimoji="1" lang="en-US" altLang="ja-JP" dirty="0">
                <a:latin typeface="AR P丸ゴシック体M" panose="020F0600000000000000" pitchFamily="50" charset="-128"/>
                <a:ea typeface="AR P丸ゴシック体M" panose="020F0600000000000000" pitchFamily="50" charset="-128"/>
              </a:rPr>
              <a:t>(</a:t>
            </a:r>
            <a:r>
              <a:rPr kumimoji="1" lang="ja-JP" altLang="en-US" dirty="0">
                <a:latin typeface="AR P丸ゴシック体M" panose="020F0600000000000000" pitchFamily="50" charset="-128"/>
                <a:ea typeface="AR P丸ゴシック体M" panose="020F0600000000000000" pitchFamily="50" charset="-128"/>
              </a:rPr>
              <a:t>支援者、福祉行政、後見人、きょうだいなど</a:t>
            </a:r>
            <a:r>
              <a:rPr kumimoji="1" lang="en-US" altLang="ja-JP" dirty="0">
                <a:latin typeface="AR P丸ゴシック体M" panose="020F0600000000000000" pitchFamily="50" charset="-128"/>
                <a:ea typeface="AR P丸ゴシック体M" panose="020F0600000000000000" pitchFamily="50" charset="-128"/>
              </a:rPr>
              <a:t>)</a:t>
            </a:r>
            <a:endParaRPr kumimoji="1" lang="ja-JP" altLang="en-US" dirty="0">
              <a:latin typeface="AR P丸ゴシック体M" panose="020F0600000000000000" pitchFamily="50" charset="-128"/>
              <a:ea typeface="AR P丸ゴシック体M" panose="020F0600000000000000" pitchFamily="50" charset="-128"/>
            </a:endParaRPr>
          </a:p>
          <a:p>
            <a:pPr marL="0" indent="0">
              <a:lnSpc>
                <a:spcPct val="150000"/>
              </a:lnSpc>
              <a:buNone/>
            </a:pPr>
            <a:r>
              <a:rPr lang="ja-JP" altLang="en-US" dirty="0">
                <a:latin typeface="AR P丸ゴシック体M" panose="020F0600000000000000" pitchFamily="50" charset="-128"/>
                <a:ea typeface="AR P丸ゴシック体M" panose="020F0600000000000000" pitchFamily="50" charset="-128"/>
              </a:rPr>
              <a:t>　　　　　　　　　　　→できれば複数</a:t>
            </a:r>
            <a:r>
              <a:rPr lang="en-US" altLang="ja-JP" dirty="0">
                <a:latin typeface="AR P丸ゴシック体M" panose="020F0600000000000000" pitchFamily="50" charset="-128"/>
                <a:ea typeface="AR P丸ゴシック体M" panose="020F0600000000000000" pitchFamily="50" charset="-128"/>
              </a:rPr>
              <a:t>(</a:t>
            </a:r>
            <a:r>
              <a:rPr lang="ja-JP" altLang="en-US" dirty="0">
                <a:latin typeface="AR P丸ゴシック体M" panose="020F0600000000000000" pitchFamily="50" charset="-128"/>
                <a:ea typeface="AR P丸ゴシック体M" panose="020F0600000000000000" pitchFamily="50" charset="-128"/>
              </a:rPr>
              <a:t>チーム</a:t>
            </a:r>
            <a:r>
              <a:rPr lang="en-US" altLang="ja-JP" dirty="0">
                <a:latin typeface="AR P丸ゴシック体M" panose="020F0600000000000000" pitchFamily="50" charset="-128"/>
                <a:ea typeface="AR P丸ゴシック体M" panose="020F0600000000000000" pitchFamily="50" charset="-128"/>
              </a:rPr>
              <a:t>)</a:t>
            </a:r>
            <a:r>
              <a:rPr lang="ja-JP" altLang="en-US" dirty="0">
                <a:latin typeface="AR P丸ゴシック体M" panose="020F0600000000000000" pitchFamily="50" charset="-128"/>
                <a:ea typeface="AR P丸ゴシック体M" panose="020F0600000000000000" pitchFamily="50" charset="-128"/>
              </a:rPr>
              <a:t>で</a:t>
            </a:r>
            <a:endParaRPr lang="en-US" altLang="ja-JP" dirty="0">
              <a:latin typeface="AR P丸ゴシック体M" panose="020F0600000000000000" pitchFamily="50" charset="-128"/>
              <a:ea typeface="AR P丸ゴシック体M" panose="020F0600000000000000" pitchFamily="50" charset="-128"/>
            </a:endParaRPr>
          </a:p>
          <a:p>
            <a:pPr marL="0" indent="0">
              <a:lnSpc>
                <a:spcPct val="150000"/>
              </a:lnSpc>
              <a:buNone/>
            </a:pPr>
            <a:r>
              <a:rPr kumimoji="1" lang="ja-JP" altLang="en-US" dirty="0">
                <a:latin typeface="AR P丸ゴシック体M" panose="020F0600000000000000" pitchFamily="50" charset="-128"/>
                <a:ea typeface="AR P丸ゴシック体M" panose="020F0600000000000000" pitchFamily="50" charset="-128"/>
              </a:rPr>
              <a:t>・子どもの記録を残す→これまでどんな人生をおくってきたのか</a:t>
            </a:r>
          </a:p>
          <a:p>
            <a:pPr marL="0" indent="0">
              <a:lnSpc>
                <a:spcPct val="150000"/>
              </a:lnSpc>
              <a:buNone/>
            </a:pPr>
            <a:r>
              <a:rPr lang="ja-JP" altLang="en-US" dirty="0">
                <a:latin typeface="AR P丸ゴシック体M" panose="020F0600000000000000" pitchFamily="50" charset="-128"/>
                <a:ea typeface="AR P丸ゴシック体M" panose="020F0600000000000000" pitchFamily="50" charset="-128"/>
              </a:rPr>
              <a:t>・これからどう生きてほしいのか</a:t>
            </a:r>
          </a:p>
          <a:p>
            <a:pPr marL="0" indent="0">
              <a:lnSpc>
                <a:spcPct val="150000"/>
              </a:lnSpc>
              <a:buNone/>
            </a:pPr>
            <a:r>
              <a:rPr kumimoji="1" lang="ja-JP" altLang="en-US" dirty="0">
                <a:latin typeface="AR P丸ゴシック体M" panose="020F0600000000000000" pitchFamily="50" charset="-128"/>
                <a:ea typeface="AR P丸ゴシック体M" panose="020F0600000000000000" pitchFamily="50" charset="-128"/>
              </a:rPr>
              <a:t>・エンディングノートの作成</a:t>
            </a:r>
          </a:p>
          <a:p>
            <a:pPr marL="0" indent="0">
              <a:lnSpc>
                <a:spcPct val="150000"/>
              </a:lnSpc>
              <a:buNone/>
            </a:pPr>
            <a:r>
              <a:rPr lang="ja-JP" altLang="en-US" dirty="0">
                <a:latin typeface="AR P丸ゴシック体M" panose="020F0600000000000000" pitchFamily="50" charset="-128"/>
                <a:ea typeface="AR P丸ゴシック体M" panose="020F0600000000000000" pitchFamily="50" charset="-128"/>
              </a:rPr>
              <a:t>・サポートブックの活用</a:t>
            </a:r>
            <a:r>
              <a:rPr kumimoji="1" lang="ja-JP" altLang="en-US" dirty="0">
                <a:latin typeface="AR P丸ゴシック体M" panose="020F0600000000000000" pitchFamily="50" charset="-128"/>
                <a:ea typeface="AR P丸ゴシック体M" panose="020F0600000000000000" pitchFamily="50" charset="-128"/>
              </a:rPr>
              <a:t>　　　　　　　など</a:t>
            </a:r>
          </a:p>
        </p:txBody>
      </p:sp>
    </p:spTree>
    <p:extLst>
      <p:ext uri="{BB962C8B-B14F-4D97-AF65-F5344CB8AC3E}">
        <p14:creationId xmlns:p14="http://schemas.microsoft.com/office/powerpoint/2010/main" val="260146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FE59E-9C8E-439C-8A24-7EB5AE8E4051}"/>
              </a:ext>
            </a:extLst>
          </p:cNvPr>
          <p:cNvSpPr>
            <a:spLocks noGrp="1"/>
          </p:cNvSpPr>
          <p:nvPr>
            <p:ph type="title"/>
          </p:nvPr>
        </p:nvSpPr>
        <p:spPr/>
        <p:txBody>
          <a:bodyPr/>
          <a:lstStyle/>
          <a:p>
            <a:r>
              <a:rPr kumimoji="1" lang="ja-JP" altLang="en-US" b="1" dirty="0">
                <a:solidFill>
                  <a:schemeClr val="accent1"/>
                </a:solidFill>
                <a:latin typeface="AR P丸ゴシック体M04" panose="020F0600000000000000" pitchFamily="50" charset="-128"/>
                <a:ea typeface="AR P丸ゴシック体M04" panose="020F0600000000000000" pitchFamily="50" charset="-128"/>
              </a:rPr>
              <a:t>最後に</a:t>
            </a:r>
          </a:p>
        </p:txBody>
      </p:sp>
      <p:sp>
        <p:nvSpPr>
          <p:cNvPr id="5" name="コンテンツ プレースホルダー 4">
            <a:extLst>
              <a:ext uri="{FF2B5EF4-FFF2-40B4-BE49-F238E27FC236}">
                <a16:creationId xmlns:a16="http://schemas.microsoft.com/office/drawing/2014/main" id="{DF6D3AA3-8CD9-4E36-B280-D9AC86E42D8E}"/>
              </a:ext>
            </a:extLst>
          </p:cNvPr>
          <p:cNvSpPr>
            <a:spLocks noGrp="1"/>
          </p:cNvSpPr>
          <p:nvPr>
            <p:ph idx="1"/>
          </p:nvPr>
        </p:nvSpPr>
        <p:spPr/>
        <p:txBody>
          <a:bodyPr>
            <a:normAutofit fontScale="85000" lnSpcReduction="20000"/>
          </a:bodyPr>
          <a:lstStyle/>
          <a:p>
            <a:pPr marL="0" indent="0">
              <a:lnSpc>
                <a:spcPct val="150000"/>
              </a:lnSpc>
              <a:buNone/>
            </a:pPr>
            <a:r>
              <a:rPr lang="ja-JP" altLang="en-US" sz="4000" dirty="0">
                <a:latin typeface="UD デジタル 教科書体 NP-B" panose="02020700000000000000" pitchFamily="18" charset="-128"/>
                <a:ea typeface="UD デジタル 教科書体 NP-B" panose="02020700000000000000" pitchFamily="18" charset="-128"/>
              </a:rPr>
              <a:t>●　</a:t>
            </a:r>
            <a:r>
              <a:rPr lang="ja-JP" altLang="en-US" sz="4000" dirty="0">
                <a:latin typeface="AR P丸ゴシック体M04" panose="020F0600000000000000" pitchFamily="50" charset="-128"/>
                <a:ea typeface="AR P丸ゴシック体M04" panose="020F0600000000000000" pitchFamily="50" charset="-128"/>
              </a:rPr>
              <a:t>親と子どもは</a:t>
            </a:r>
            <a:r>
              <a:rPr lang="ja-JP" altLang="en-US" sz="4000" dirty="0">
                <a:solidFill>
                  <a:srgbClr val="FF0000"/>
                </a:solidFill>
                <a:latin typeface="AR P丸ゴシック体M04" panose="020F0600000000000000" pitchFamily="50" charset="-128"/>
                <a:ea typeface="AR P丸ゴシック体M04" panose="020F0600000000000000" pitchFamily="50" charset="-128"/>
              </a:rPr>
              <a:t>別の人間、別の人生</a:t>
            </a:r>
            <a:r>
              <a:rPr lang="ja-JP" altLang="en-US" sz="4000" dirty="0">
                <a:latin typeface="AR P丸ゴシック体M04" panose="020F0600000000000000" pitchFamily="50" charset="-128"/>
                <a:ea typeface="AR P丸ゴシック体M04" panose="020F0600000000000000" pitchFamily="50" charset="-128"/>
              </a:rPr>
              <a:t>。</a:t>
            </a:r>
            <a:endParaRPr lang="en-US" altLang="ja-JP" sz="4000" dirty="0">
              <a:latin typeface="AR P丸ゴシック体M04" panose="020F0600000000000000" pitchFamily="50" charset="-128"/>
              <a:ea typeface="AR P丸ゴシック体M04" panose="020F0600000000000000" pitchFamily="50" charset="-128"/>
            </a:endParaRPr>
          </a:p>
          <a:p>
            <a:pPr marL="0" indent="0">
              <a:lnSpc>
                <a:spcPct val="150000"/>
              </a:lnSpc>
              <a:buNone/>
            </a:pPr>
            <a:r>
              <a:rPr lang="ja-JP" altLang="en-US" sz="4000" dirty="0">
                <a:latin typeface="AR P丸ゴシック体M04" panose="020F0600000000000000" pitchFamily="50" charset="-128"/>
                <a:ea typeface="AR P丸ゴシック体M04" panose="020F0600000000000000" pitchFamily="50" charset="-128"/>
              </a:rPr>
              <a:t>●　</a:t>
            </a:r>
            <a:r>
              <a:rPr lang="ja-JP" altLang="en-US" sz="4000" dirty="0">
                <a:solidFill>
                  <a:srgbClr val="FF0000"/>
                </a:solidFill>
                <a:latin typeface="AR P丸ゴシック体M04" panose="020F0600000000000000" pitchFamily="50" charset="-128"/>
                <a:ea typeface="AR P丸ゴシック体M04" panose="020F0600000000000000" pitchFamily="50" charset="-128"/>
              </a:rPr>
              <a:t>無理は禁物</a:t>
            </a:r>
            <a:r>
              <a:rPr lang="ja-JP" altLang="en-US" sz="4000" dirty="0">
                <a:latin typeface="AR P丸ゴシック体M04" panose="020F0600000000000000" pitchFamily="50" charset="-128"/>
                <a:ea typeface="AR P丸ゴシック体M04" panose="020F0600000000000000" pitchFamily="50" charset="-128"/>
              </a:rPr>
              <a:t>⇒誰かに頼りましょう。</a:t>
            </a:r>
          </a:p>
          <a:p>
            <a:pPr marL="0" indent="0">
              <a:lnSpc>
                <a:spcPct val="150000"/>
              </a:lnSpc>
              <a:buNone/>
            </a:pPr>
            <a:r>
              <a:rPr lang="ja-JP" altLang="en-US" sz="4000" dirty="0">
                <a:latin typeface="AR P丸ゴシック体M04" panose="020F0600000000000000" pitchFamily="50" charset="-128"/>
                <a:ea typeface="AR P丸ゴシック体M04" panose="020F0600000000000000" pitchFamily="50" charset="-128"/>
              </a:rPr>
              <a:t>●　いろいろな</a:t>
            </a:r>
            <a:r>
              <a:rPr lang="ja-JP" altLang="en-US" sz="4000" dirty="0">
                <a:solidFill>
                  <a:srgbClr val="FF0000"/>
                </a:solidFill>
                <a:latin typeface="AR P丸ゴシック体M04" panose="020F0600000000000000" pitchFamily="50" charset="-128"/>
                <a:ea typeface="AR P丸ゴシック体M04" panose="020F0600000000000000" pitchFamily="50" charset="-128"/>
              </a:rPr>
              <a:t>人とのつながり</a:t>
            </a:r>
            <a:r>
              <a:rPr lang="ja-JP" altLang="en-US" sz="4000" dirty="0">
                <a:latin typeface="AR P丸ゴシック体M04" panose="020F0600000000000000" pitchFamily="50" charset="-128"/>
                <a:ea typeface="AR P丸ゴシック体M04" panose="020F0600000000000000" pitchFamily="50" charset="-128"/>
              </a:rPr>
              <a:t>を大切に。</a:t>
            </a:r>
          </a:p>
          <a:p>
            <a:pPr marL="0" indent="0">
              <a:lnSpc>
                <a:spcPct val="150000"/>
              </a:lnSpc>
              <a:buNone/>
            </a:pPr>
            <a:r>
              <a:rPr lang="ja-JP" altLang="en-US" sz="4000" dirty="0">
                <a:latin typeface="AR P丸ゴシック体M04" panose="020F0600000000000000" pitchFamily="50" charset="-128"/>
                <a:ea typeface="AR P丸ゴシック体M04" panose="020F0600000000000000" pitchFamily="50" charset="-128"/>
              </a:rPr>
              <a:t>●　</a:t>
            </a:r>
            <a:r>
              <a:rPr lang="ja-JP" altLang="en-US" sz="4000" dirty="0">
                <a:solidFill>
                  <a:srgbClr val="FF0000"/>
                </a:solidFill>
                <a:latin typeface="AR P丸ゴシック体M04" panose="020F0600000000000000" pitchFamily="50" charset="-128"/>
                <a:ea typeface="AR P丸ゴシック体M04" panose="020F0600000000000000" pitchFamily="50" charset="-128"/>
              </a:rPr>
              <a:t>健康</a:t>
            </a:r>
            <a:r>
              <a:rPr lang="ja-JP" altLang="en-US" sz="4000" dirty="0">
                <a:latin typeface="AR P丸ゴシック体M04" panose="020F0600000000000000" pitchFamily="50" charset="-128"/>
                <a:ea typeface="AR P丸ゴシック体M04" panose="020F0600000000000000" pitchFamily="50" charset="-128"/>
              </a:rPr>
              <a:t>を大切に、</a:t>
            </a:r>
            <a:r>
              <a:rPr lang="ja-JP" altLang="en-US" sz="4000" dirty="0">
                <a:solidFill>
                  <a:srgbClr val="FF0000"/>
                </a:solidFill>
                <a:latin typeface="AR P丸ゴシック体M04" panose="020F0600000000000000" pitchFamily="50" charset="-128"/>
                <a:ea typeface="AR P丸ゴシック体M04" panose="020F0600000000000000" pitchFamily="50" charset="-128"/>
              </a:rPr>
              <a:t>長生き</a:t>
            </a:r>
            <a:r>
              <a:rPr lang="ja-JP" altLang="en-US" sz="4000" dirty="0">
                <a:latin typeface="AR P丸ゴシック体M04" panose="020F0600000000000000" pitchFamily="50" charset="-128"/>
                <a:ea typeface="AR P丸ゴシック体M04" panose="020F0600000000000000" pitchFamily="50" charset="-128"/>
              </a:rPr>
              <a:t>しましょう。</a:t>
            </a:r>
          </a:p>
          <a:p>
            <a:pPr marL="0" indent="0">
              <a:buNone/>
            </a:pPr>
            <a:endParaRPr lang="en-US" altLang="ja-JP" sz="4000" dirty="0">
              <a:latin typeface="AR P丸ゴシック体M04" panose="020F0600000000000000" pitchFamily="50" charset="-128"/>
              <a:ea typeface="AR P丸ゴシック体M04" panose="020F0600000000000000" pitchFamily="50" charset="-128"/>
            </a:endParaRPr>
          </a:p>
          <a:p>
            <a:pPr marL="0" indent="0">
              <a:buNone/>
            </a:pPr>
            <a:r>
              <a:rPr lang="ja-JP" altLang="en-US" sz="4000" dirty="0">
                <a:solidFill>
                  <a:schemeClr val="accent6">
                    <a:lumMod val="50000"/>
                  </a:schemeClr>
                </a:solidFill>
                <a:latin typeface="AR P丸ゴシック体M04" panose="020F0600000000000000" pitchFamily="50" charset="-128"/>
                <a:ea typeface="AR P丸ゴシック体M04" panose="020F0600000000000000" pitchFamily="50" charset="-128"/>
              </a:rPr>
              <a:t>ご清聴ありがとうございました。</a:t>
            </a:r>
          </a:p>
        </p:txBody>
      </p:sp>
      <p:pic>
        <p:nvPicPr>
          <p:cNvPr id="6" name="図 5">
            <a:extLst>
              <a:ext uri="{FF2B5EF4-FFF2-40B4-BE49-F238E27FC236}">
                <a16:creationId xmlns:a16="http://schemas.microsoft.com/office/drawing/2014/main" id="{AC8F74F9-B428-4EA2-9FE5-130A4D19BB04}"/>
              </a:ext>
            </a:extLst>
          </p:cNvPr>
          <p:cNvPicPr>
            <a:picLocks noChangeAspect="1"/>
          </p:cNvPicPr>
          <p:nvPr/>
        </p:nvPicPr>
        <p:blipFill>
          <a:blip r:embed="rId2"/>
          <a:stretch>
            <a:fillRect/>
          </a:stretch>
        </p:blipFill>
        <p:spPr>
          <a:xfrm>
            <a:off x="9128124" y="4439478"/>
            <a:ext cx="2053397" cy="2053397"/>
          </a:xfrm>
          <a:prstGeom prst="rect">
            <a:avLst/>
          </a:prstGeom>
        </p:spPr>
      </p:pic>
      <p:sp>
        <p:nvSpPr>
          <p:cNvPr id="4" name="スライド番号プレースホルダー 3">
            <a:extLst>
              <a:ext uri="{FF2B5EF4-FFF2-40B4-BE49-F238E27FC236}">
                <a16:creationId xmlns:a16="http://schemas.microsoft.com/office/drawing/2014/main" id="{BCDE6A40-CD2C-4DBF-B680-B003744B6F3D}"/>
              </a:ext>
            </a:extLst>
          </p:cNvPr>
          <p:cNvSpPr>
            <a:spLocks noGrp="1"/>
          </p:cNvSpPr>
          <p:nvPr>
            <p:ph type="sldNum" sz="quarter" idx="12"/>
          </p:nvPr>
        </p:nvSpPr>
        <p:spPr/>
        <p:txBody>
          <a:bodyPr/>
          <a:lstStyle/>
          <a:p>
            <a:fld id="{95972D28-03BF-4530-A737-AE6D3EC09C8A}" type="slidenum">
              <a:rPr kumimoji="1" lang="ja-JP" altLang="en-US" smtClean="0"/>
              <a:t>18</a:t>
            </a:fld>
            <a:endParaRPr kumimoji="1" lang="ja-JP" altLang="en-US"/>
          </a:p>
        </p:txBody>
      </p:sp>
    </p:spTree>
    <p:extLst>
      <p:ext uri="{BB962C8B-B14F-4D97-AF65-F5344CB8AC3E}">
        <p14:creationId xmlns:p14="http://schemas.microsoft.com/office/powerpoint/2010/main" val="135283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CB01EA-CFCE-2FE4-77FE-FCA3A5489A84}"/>
              </a:ext>
            </a:extLst>
          </p:cNvPr>
          <p:cNvSpPr>
            <a:spLocks noGrp="1"/>
          </p:cNvSpPr>
          <p:nvPr>
            <p:ph type="title"/>
          </p:nvPr>
        </p:nvSpPr>
        <p:spPr>
          <a:xfrm>
            <a:off x="838200" y="365126"/>
            <a:ext cx="10515600" cy="887942"/>
          </a:xfrm>
        </p:spPr>
        <p:txBody>
          <a:bodyPr/>
          <a:lstStyle/>
          <a:p>
            <a:r>
              <a:rPr kumimoji="1" lang="ja-JP" altLang="en-US" dirty="0">
                <a:latin typeface="AR P丸ゴシック体M" panose="020F0600000000000000" pitchFamily="50" charset="-128"/>
                <a:ea typeface="AR P丸ゴシック体M" panose="020F0600000000000000" pitchFamily="50" charset="-128"/>
              </a:rPr>
              <a:t>ライフステージ</a:t>
            </a:r>
          </a:p>
        </p:txBody>
      </p:sp>
      <p:grpSp>
        <p:nvGrpSpPr>
          <p:cNvPr id="20" name="グループ化 19">
            <a:extLst>
              <a:ext uri="{FF2B5EF4-FFF2-40B4-BE49-F238E27FC236}">
                <a16:creationId xmlns:a16="http://schemas.microsoft.com/office/drawing/2014/main" id="{ED6F9C08-D2E1-8C69-A9A7-60CD46FB3D15}"/>
              </a:ext>
            </a:extLst>
          </p:cNvPr>
          <p:cNvGrpSpPr/>
          <p:nvPr/>
        </p:nvGrpSpPr>
        <p:grpSpPr>
          <a:xfrm>
            <a:off x="1871118" y="1501420"/>
            <a:ext cx="1174045" cy="1332089"/>
            <a:chOff x="970844" y="1501422"/>
            <a:chExt cx="1174045" cy="1332089"/>
          </a:xfrm>
          <a:solidFill>
            <a:schemeClr val="accent1">
              <a:lumMod val="75000"/>
            </a:schemeClr>
          </a:solidFill>
        </p:grpSpPr>
        <p:sp>
          <p:nvSpPr>
            <p:cNvPr id="4" name="四角形: 角を丸くする 3">
              <a:extLst>
                <a:ext uri="{FF2B5EF4-FFF2-40B4-BE49-F238E27FC236}">
                  <a16:creationId xmlns:a16="http://schemas.microsoft.com/office/drawing/2014/main" id="{C495DE6D-1890-D252-D486-11F496B10421}"/>
                </a:ext>
              </a:extLst>
            </p:cNvPr>
            <p:cNvSpPr/>
            <p:nvPr/>
          </p:nvSpPr>
          <p:spPr>
            <a:xfrm>
              <a:off x="970844" y="1501422"/>
              <a:ext cx="1174045" cy="133208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02EAD16A-B4CD-29A3-927E-84BE755B3848}"/>
                </a:ext>
              </a:extLst>
            </p:cNvPr>
            <p:cNvSpPr txBox="1"/>
            <p:nvPr/>
          </p:nvSpPr>
          <p:spPr>
            <a:xfrm>
              <a:off x="970845" y="1844300"/>
              <a:ext cx="1174044" cy="646331"/>
            </a:xfrm>
            <a:prstGeom prst="rect">
              <a:avLst/>
            </a:prstGeom>
            <a:grpFill/>
          </p:spPr>
          <p:txBody>
            <a:bodyPr wrap="square" rtlCol="0">
              <a:spAutoFit/>
            </a:bodyPr>
            <a:lstStyle/>
            <a:p>
              <a:r>
                <a:rPr kumimoji="1" lang="ja-JP" altLang="en-US" b="1" dirty="0">
                  <a:solidFill>
                    <a:schemeClr val="bg1"/>
                  </a:solidFill>
                  <a:latin typeface="AR P丸ゴシック体M" panose="020F0600000000000000" pitchFamily="50" charset="-128"/>
                  <a:ea typeface="AR P丸ゴシック体M" panose="020F0600000000000000" pitchFamily="50" charset="-128"/>
                </a:rPr>
                <a:t>乳幼児期</a:t>
              </a:r>
            </a:p>
            <a:p>
              <a:r>
                <a:rPr kumimoji="1" lang="ja-JP" altLang="en-US" b="1" dirty="0">
                  <a:solidFill>
                    <a:schemeClr val="bg1"/>
                  </a:solidFill>
                  <a:latin typeface="AR P丸ゴシック体M" panose="020F0600000000000000" pitchFamily="50" charset="-128"/>
                  <a:ea typeface="AR P丸ゴシック体M" panose="020F0600000000000000" pitchFamily="50" charset="-128"/>
                </a:rPr>
                <a:t>０～５歳</a:t>
              </a:r>
            </a:p>
          </p:txBody>
        </p:sp>
      </p:grpSp>
      <p:grpSp>
        <p:nvGrpSpPr>
          <p:cNvPr id="21" name="グループ化 20">
            <a:extLst>
              <a:ext uri="{FF2B5EF4-FFF2-40B4-BE49-F238E27FC236}">
                <a16:creationId xmlns:a16="http://schemas.microsoft.com/office/drawing/2014/main" id="{E06E7663-418C-20B1-C174-70E8AA800122}"/>
              </a:ext>
            </a:extLst>
          </p:cNvPr>
          <p:cNvGrpSpPr/>
          <p:nvPr/>
        </p:nvGrpSpPr>
        <p:grpSpPr>
          <a:xfrm>
            <a:off x="3045163" y="1489163"/>
            <a:ext cx="1244617" cy="1332089"/>
            <a:chOff x="2624666" y="1501422"/>
            <a:chExt cx="1174045" cy="1332089"/>
          </a:xfrm>
          <a:solidFill>
            <a:schemeClr val="accent1"/>
          </a:solidFill>
        </p:grpSpPr>
        <p:sp>
          <p:nvSpPr>
            <p:cNvPr id="9" name="四角形: 角を丸くする 8">
              <a:extLst>
                <a:ext uri="{FF2B5EF4-FFF2-40B4-BE49-F238E27FC236}">
                  <a16:creationId xmlns:a16="http://schemas.microsoft.com/office/drawing/2014/main" id="{49D5DDD6-F904-E8C8-F1B2-E6C1AF0C36AE}"/>
                </a:ext>
              </a:extLst>
            </p:cNvPr>
            <p:cNvSpPr/>
            <p:nvPr/>
          </p:nvSpPr>
          <p:spPr>
            <a:xfrm>
              <a:off x="2624666" y="1501422"/>
              <a:ext cx="1174045" cy="133208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5F6336C-EACD-2158-62D6-A95B72DB2961}"/>
                </a:ext>
              </a:extLst>
            </p:cNvPr>
            <p:cNvSpPr txBox="1"/>
            <p:nvPr/>
          </p:nvSpPr>
          <p:spPr>
            <a:xfrm>
              <a:off x="2624666" y="1844300"/>
              <a:ext cx="1174044" cy="646331"/>
            </a:xfrm>
            <a:prstGeom prst="rect">
              <a:avLst/>
            </a:prstGeom>
            <a:grpFill/>
          </p:spPr>
          <p:txBody>
            <a:bodyPr wrap="square" rtlCol="0">
              <a:spAutoFit/>
            </a:bodyPr>
            <a:lstStyle/>
            <a:p>
              <a:pPr algn="ctr"/>
              <a:r>
                <a:rPr lang="ja-JP" altLang="en-US" b="1" dirty="0">
                  <a:solidFill>
                    <a:schemeClr val="bg1"/>
                  </a:solidFill>
                  <a:latin typeface="AR P丸ゴシック体M" panose="020F0600000000000000" pitchFamily="50" charset="-128"/>
                  <a:ea typeface="AR P丸ゴシック体M" panose="020F0600000000000000" pitchFamily="50" charset="-128"/>
                </a:rPr>
                <a:t>就学</a:t>
              </a:r>
              <a:r>
                <a:rPr kumimoji="1" lang="ja-JP" altLang="en-US" b="1" dirty="0">
                  <a:solidFill>
                    <a:schemeClr val="bg1"/>
                  </a:solidFill>
                  <a:latin typeface="AR P丸ゴシック体M" panose="020F0600000000000000" pitchFamily="50" charset="-128"/>
                  <a:ea typeface="AR P丸ゴシック体M" panose="020F0600000000000000" pitchFamily="50" charset="-128"/>
                </a:rPr>
                <a:t>期</a:t>
              </a:r>
            </a:p>
            <a:p>
              <a:pPr algn="ctr"/>
              <a:r>
                <a:rPr kumimoji="1" lang="en-US" altLang="ja-JP" b="1" dirty="0">
                  <a:solidFill>
                    <a:schemeClr val="bg1"/>
                  </a:solidFill>
                  <a:latin typeface="AR P丸ゴシック体M" panose="020F0600000000000000" pitchFamily="50" charset="-128"/>
                  <a:ea typeface="AR P丸ゴシック体M" panose="020F0600000000000000" pitchFamily="50" charset="-128"/>
                </a:rPr>
                <a:t>6</a:t>
              </a:r>
              <a:r>
                <a:rPr kumimoji="1" lang="ja-JP" altLang="en-US" b="1" dirty="0">
                  <a:solidFill>
                    <a:schemeClr val="bg1"/>
                  </a:solidFill>
                  <a:latin typeface="AR P丸ゴシック体M" panose="020F0600000000000000" pitchFamily="50" charset="-128"/>
                  <a:ea typeface="AR P丸ゴシック体M" panose="020F0600000000000000" pitchFamily="50" charset="-128"/>
                </a:rPr>
                <a:t>～</a:t>
              </a:r>
              <a:r>
                <a:rPr kumimoji="1" lang="en-US" altLang="ja-JP" b="1" dirty="0">
                  <a:solidFill>
                    <a:schemeClr val="bg1"/>
                  </a:solidFill>
                  <a:latin typeface="AR P丸ゴシック体M" panose="020F0600000000000000" pitchFamily="50" charset="-128"/>
                  <a:ea typeface="AR P丸ゴシック体M" panose="020F0600000000000000" pitchFamily="50" charset="-128"/>
                </a:rPr>
                <a:t>18</a:t>
              </a:r>
              <a:r>
                <a:rPr kumimoji="1" lang="ja-JP" altLang="en-US" b="1" dirty="0">
                  <a:solidFill>
                    <a:schemeClr val="bg1"/>
                  </a:solidFill>
                  <a:latin typeface="AR P丸ゴシック体M" panose="020F0600000000000000" pitchFamily="50" charset="-128"/>
                  <a:ea typeface="AR P丸ゴシック体M" panose="020F0600000000000000" pitchFamily="50" charset="-128"/>
                </a:rPr>
                <a:t>歳</a:t>
              </a:r>
            </a:p>
          </p:txBody>
        </p:sp>
      </p:grpSp>
      <p:grpSp>
        <p:nvGrpSpPr>
          <p:cNvPr id="22" name="グループ化 21">
            <a:extLst>
              <a:ext uri="{FF2B5EF4-FFF2-40B4-BE49-F238E27FC236}">
                <a16:creationId xmlns:a16="http://schemas.microsoft.com/office/drawing/2014/main" id="{837BAFEC-CD59-4883-D77B-7119D9B8B6B2}"/>
              </a:ext>
            </a:extLst>
          </p:cNvPr>
          <p:cNvGrpSpPr/>
          <p:nvPr/>
        </p:nvGrpSpPr>
        <p:grpSpPr>
          <a:xfrm>
            <a:off x="4304070" y="1489163"/>
            <a:ext cx="1490132" cy="1332089"/>
            <a:chOff x="4278487" y="1501422"/>
            <a:chExt cx="1174046" cy="1332089"/>
          </a:xfrm>
          <a:solidFill>
            <a:schemeClr val="accent1">
              <a:lumMod val="40000"/>
              <a:lumOff val="60000"/>
            </a:schemeClr>
          </a:solidFill>
        </p:grpSpPr>
        <p:sp>
          <p:nvSpPr>
            <p:cNvPr id="10" name="四角形: 角を丸くする 9">
              <a:extLst>
                <a:ext uri="{FF2B5EF4-FFF2-40B4-BE49-F238E27FC236}">
                  <a16:creationId xmlns:a16="http://schemas.microsoft.com/office/drawing/2014/main" id="{FE8FF54B-9F22-7C0C-638D-417AA265CFA0}"/>
                </a:ext>
              </a:extLst>
            </p:cNvPr>
            <p:cNvSpPr/>
            <p:nvPr/>
          </p:nvSpPr>
          <p:spPr>
            <a:xfrm>
              <a:off x="4278488" y="1501422"/>
              <a:ext cx="1174045" cy="133208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290EF36-8D27-EC41-66C3-C9D43044E156}"/>
                </a:ext>
              </a:extLst>
            </p:cNvPr>
            <p:cNvSpPr txBox="1"/>
            <p:nvPr/>
          </p:nvSpPr>
          <p:spPr>
            <a:xfrm>
              <a:off x="4278487" y="1844300"/>
              <a:ext cx="1174044" cy="646331"/>
            </a:xfrm>
            <a:prstGeom prst="rect">
              <a:avLst/>
            </a:prstGeom>
            <a:grpFill/>
          </p:spPr>
          <p:txBody>
            <a:bodyPr wrap="square" rtlCol="0">
              <a:spAutoFit/>
            </a:bodyPr>
            <a:lstStyle/>
            <a:p>
              <a:pPr algn="ctr"/>
              <a:r>
                <a:rPr kumimoji="1" lang="ja-JP" altLang="en-US" b="1" dirty="0">
                  <a:latin typeface="AR P丸ゴシック体M" panose="020F0600000000000000" pitchFamily="50" charset="-128"/>
                  <a:ea typeface="AR P丸ゴシック体M" panose="020F0600000000000000" pitchFamily="50" charset="-128"/>
                </a:rPr>
                <a:t>青年期</a:t>
              </a:r>
            </a:p>
            <a:p>
              <a:pPr algn="ctr"/>
              <a:r>
                <a:rPr lang="en-US" altLang="ja-JP" b="1" dirty="0">
                  <a:latin typeface="AR P丸ゴシック体M" panose="020F0600000000000000" pitchFamily="50" charset="-128"/>
                  <a:ea typeface="AR P丸ゴシック体M" panose="020F0600000000000000" pitchFamily="50" charset="-128"/>
                </a:rPr>
                <a:t>18</a:t>
              </a:r>
              <a:r>
                <a:rPr kumimoji="1" lang="ja-JP" altLang="en-US" b="1" dirty="0">
                  <a:latin typeface="AR P丸ゴシック体M" panose="020F0600000000000000" pitchFamily="50" charset="-128"/>
                  <a:ea typeface="AR P丸ゴシック体M" panose="020F0600000000000000" pitchFamily="50" charset="-128"/>
                </a:rPr>
                <a:t>～</a:t>
              </a:r>
              <a:r>
                <a:rPr kumimoji="1" lang="en-US" altLang="ja-JP" b="1" dirty="0">
                  <a:latin typeface="AR P丸ゴシック体M" panose="020F0600000000000000" pitchFamily="50" charset="-128"/>
                  <a:ea typeface="AR P丸ゴシック体M" panose="020F0600000000000000" pitchFamily="50" charset="-128"/>
                </a:rPr>
                <a:t>30</a:t>
              </a:r>
              <a:r>
                <a:rPr kumimoji="1" lang="ja-JP" altLang="en-US" b="1" dirty="0">
                  <a:latin typeface="AR P丸ゴシック体M" panose="020F0600000000000000" pitchFamily="50" charset="-128"/>
                  <a:ea typeface="AR P丸ゴシック体M" panose="020F0600000000000000" pitchFamily="50" charset="-128"/>
                </a:rPr>
                <a:t>歳</a:t>
              </a:r>
            </a:p>
          </p:txBody>
        </p:sp>
      </p:grpSp>
      <p:grpSp>
        <p:nvGrpSpPr>
          <p:cNvPr id="23" name="グループ化 22">
            <a:extLst>
              <a:ext uri="{FF2B5EF4-FFF2-40B4-BE49-F238E27FC236}">
                <a16:creationId xmlns:a16="http://schemas.microsoft.com/office/drawing/2014/main" id="{01D4BEC0-6276-31E5-7C5D-37C6A2752FCA}"/>
              </a:ext>
            </a:extLst>
          </p:cNvPr>
          <p:cNvGrpSpPr/>
          <p:nvPr/>
        </p:nvGrpSpPr>
        <p:grpSpPr>
          <a:xfrm>
            <a:off x="5808490" y="1501420"/>
            <a:ext cx="3459676" cy="1303894"/>
            <a:chOff x="5932308" y="1501422"/>
            <a:chExt cx="1174047" cy="1332089"/>
          </a:xfrm>
          <a:solidFill>
            <a:schemeClr val="accent1">
              <a:lumMod val="20000"/>
              <a:lumOff val="80000"/>
            </a:schemeClr>
          </a:solidFill>
        </p:grpSpPr>
        <p:sp>
          <p:nvSpPr>
            <p:cNvPr id="11" name="四角形: 角を丸くする 10">
              <a:extLst>
                <a:ext uri="{FF2B5EF4-FFF2-40B4-BE49-F238E27FC236}">
                  <a16:creationId xmlns:a16="http://schemas.microsoft.com/office/drawing/2014/main" id="{559B37F9-6EFC-377A-339B-CE399CBE170D}"/>
                </a:ext>
              </a:extLst>
            </p:cNvPr>
            <p:cNvSpPr/>
            <p:nvPr/>
          </p:nvSpPr>
          <p:spPr>
            <a:xfrm>
              <a:off x="5932310" y="1501422"/>
              <a:ext cx="1174045" cy="133208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681F0C9-EDFF-7E0E-B4BE-8713C450190E}"/>
                </a:ext>
              </a:extLst>
            </p:cNvPr>
            <p:cNvSpPr txBox="1"/>
            <p:nvPr/>
          </p:nvSpPr>
          <p:spPr>
            <a:xfrm>
              <a:off x="5932308" y="1844300"/>
              <a:ext cx="1174044" cy="646331"/>
            </a:xfrm>
            <a:prstGeom prst="rect">
              <a:avLst/>
            </a:prstGeom>
            <a:grpFill/>
          </p:spPr>
          <p:txBody>
            <a:bodyPr wrap="square" rtlCol="0">
              <a:spAutoFit/>
            </a:bodyPr>
            <a:lstStyle/>
            <a:p>
              <a:pPr algn="ctr"/>
              <a:r>
                <a:rPr lang="ja-JP" altLang="en-US" b="1" dirty="0">
                  <a:latin typeface="AR P丸ゴシック体M" panose="020F0600000000000000" pitchFamily="50" charset="-128"/>
                  <a:ea typeface="AR P丸ゴシック体M" panose="020F0600000000000000" pitchFamily="50" charset="-128"/>
                </a:rPr>
                <a:t>壮年</a:t>
              </a:r>
              <a:r>
                <a:rPr kumimoji="1" lang="ja-JP" altLang="en-US" b="1" dirty="0">
                  <a:latin typeface="AR P丸ゴシック体M" panose="020F0600000000000000" pitchFamily="50" charset="-128"/>
                  <a:ea typeface="AR P丸ゴシック体M" panose="020F0600000000000000" pitchFamily="50" charset="-128"/>
                </a:rPr>
                <a:t>期</a:t>
              </a:r>
            </a:p>
            <a:p>
              <a:pPr algn="ctr"/>
              <a:r>
                <a:rPr kumimoji="1" lang="en-US" altLang="ja-JP" b="1" dirty="0">
                  <a:latin typeface="AR P丸ゴシック体M" panose="020F0600000000000000" pitchFamily="50" charset="-128"/>
                  <a:ea typeface="AR P丸ゴシック体M" panose="020F0600000000000000" pitchFamily="50" charset="-128"/>
                </a:rPr>
                <a:t>30</a:t>
              </a:r>
              <a:r>
                <a:rPr kumimoji="1" lang="ja-JP" altLang="en-US" b="1" dirty="0">
                  <a:latin typeface="AR P丸ゴシック体M" panose="020F0600000000000000" pitchFamily="50" charset="-128"/>
                  <a:ea typeface="AR P丸ゴシック体M" panose="020F0600000000000000" pitchFamily="50" charset="-128"/>
                </a:rPr>
                <a:t>～</a:t>
              </a:r>
              <a:r>
                <a:rPr lang="en-US" altLang="ja-JP" b="1" dirty="0">
                  <a:latin typeface="AR P丸ゴシック体M" panose="020F0600000000000000" pitchFamily="50" charset="-128"/>
                  <a:ea typeface="AR P丸ゴシック体M" panose="020F0600000000000000" pitchFamily="50" charset="-128"/>
                </a:rPr>
                <a:t>64</a:t>
              </a:r>
              <a:r>
                <a:rPr kumimoji="1" lang="ja-JP" altLang="en-US" b="1" dirty="0">
                  <a:latin typeface="AR P丸ゴシック体M" panose="020F0600000000000000" pitchFamily="50" charset="-128"/>
                  <a:ea typeface="AR P丸ゴシック体M" panose="020F0600000000000000" pitchFamily="50" charset="-128"/>
                </a:rPr>
                <a:t>歳</a:t>
              </a:r>
            </a:p>
          </p:txBody>
        </p:sp>
      </p:grpSp>
      <p:grpSp>
        <p:nvGrpSpPr>
          <p:cNvPr id="24" name="グループ化 23">
            <a:extLst>
              <a:ext uri="{FF2B5EF4-FFF2-40B4-BE49-F238E27FC236}">
                <a16:creationId xmlns:a16="http://schemas.microsoft.com/office/drawing/2014/main" id="{4F5A1C6A-AF76-F169-E766-49A38921971C}"/>
              </a:ext>
            </a:extLst>
          </p:cNvPr>
          <p:cNvGrpSpPr/>
          <p:nvPr/>
        </p:nvGrpSpPr>
        <p:grpSpPr>
          <a:xfrm>
            <a:off x="9254987" y="1501420"/>
            <a:ext cx="1638786" cy="1341951"/>
            <a:chOff x="7586124" y="1501422"/>
            <a:chExt cx="1174047" cy="1332089"/>
          </a:xfrm>
        </p:grpSpPr>
        <p:sp>
          <p:nvSpPr>
            <p:cNvPr id="12" name="四角形: 角を丸くする 11">
              <a:extLst>
                <a:ext uri="{FF2B5EF4-FFF2-40B4-BE49-F238E27FC236}">
                  <a16:creationId xmlns:a16="http://schemas.microsoft.com/office/drawing/2014/main" id="{FD14BFF7-27B7-6653-2E3F-803523DBD806}"/>
                </a:ext>
              </a:extLst>
            </p:cNvPr>
            <p:cNvSpPr/>
            <p:nvPr/>
          </p:nvSpPr>
          <p:spPr>
            <a:xfrm>
              <a:off x="7586124" y="1501422"/>
              <a:ext cx="1174045" cy="13320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9566DB3-0358-C019-61C4-52D0DE0F671A}"/>
                </a:ext>
              </a:extLst>
            </p:cNvPr>
            <p:cNvSpPr txBox="1"/>
            <p:nvPr/>
          </p:nvSpPr>
          <p:spPr>
            <a:xfrm>
              <a:off x="7586127" y="1844300"/>
              <a:ext cx="1174044" cy="646331"/>
            </a:xfrm>
            <a:prstGeom prst="rect">
              <a:avLst/>
            </a:prstGeom>
            <a:noFill/>
          </p:spPr>
          <p:txBody>
            <a:bodyPr wrap="square" rtlCol="0">
              <a:spAutoFit/>
            </a:bodyPr>
            <a:lstStyle/>
            <a:p>
              <a:pPr algn="ctr"/>
              <a:r>
                <a:rPr lang="ja-JP" altLang="en-US" b="1" dirty="0">
                  <a:latin typeface="AR P丸ゴシック体M" panose="020F0600000000000000" pitchFamily="50" charset="-128"/>
                  <a:ea typeface="AR P丸ゴシック体M" panose="020F0600000000000000" pitchFamily="50" charset="-128"/>
                </a:rPr>
                <a:t>老年</a:t>
              </a:r>
              <a:r>
                <a:rPr kumimoji="1" lang="ja-JP" altLang="en-US" b="1" dirty="0">
                  <a:latin typeface="AR P丸ゴシック体M" panose="020F0600000000000000" pitchFamily="50" charset="-128"/>
                  <a:ea typeface="AR P丸ゴシック体M" panose="020F0600000000000000" pitchFamily="50" charset="-128"/>
                </a:rPr>
                <a:t>期</a:t>
              </a:r>
            </a:p>
            <a:p>
              <a:pPr algn="ctr"/>
              <a:r>
                <a:rPr lang="en-US" altLang="ja-JP" b="1" dirty="0">
                  <a:latin typeface="AR P丸ゴシック体M" panose="020F0600000000000000" pitchFamily="50" charset="-128"/>
                  <a:ea typeface="AR P丸ゴシック体M" panose="020F0600000000000000" pitchFamily="50" charset="-128"/>
                </a:rPr>
                <a:t>65</a:t>
              </a:r>
              <a:r>
                <a:rPr kumimoji="1" lang="ja-JP" altLang="en-US" b="1" dirty="0">
                  <a:latin typeface="AR P丸ゴシック体M" panose="020F0600000000000000" pitchFamily="50" charset="-128"/>
                  <a:ea typeface="AR P丸ゴシック体M" panose="020F0600000000000000" pitchFamily="50" charset="-128"/>
                </a:rPr>
                <a:t>歳以上</a:t>
              </a:r>
            </a:p>
          </p:txBody>
        </p:sp>
      </p:grpSp>
      <p:sp>
        <p:nvSpPr>
          <p:cNvPr id="25" name="テキスト ボックス 24">
            <a:extLst>
              <a:ext uri="{FF2B5EF4-FFF2-40B4-BE49-F238E27FC236}">
                <a16:creationId xmlns:a16="http://schemas.microsoft.com/office/drawing/2014/main" id="{5DB30BB1-13E6-691D-3C00-9853CD5E4338}"/>
              </a:ext>
            </a:extLst>
          </p:cNvPr>
          <p:cNvSpPr txBox="1"/>
          <p:nvPr/>
        </p:nvSpPr>
        <p:spPr>
          <a:xfrm>
            <a:off x="417688" y="1844296"/>
            <a:ext cx="1253067" cy="461665"/>
          </a:xfrm>
          <a:prstGeom prst="rect">
            <a:avLst/>
          </a:prstGeom>
          <a:noFill/>
        </p:spPr>
        <p:txBody>
          <a:bodyPr wrap="square" rtlCol="0">
            <a:spAutoFit/>
          </a:bodyPr>
          <a:lstStyle/>
          <a:p>
            <a:r>
              <a:rPr kumimoji="1" lang="ja-JP" altLang="en-US" sz="2400" dirty="0">
                <a:latin typeface="AR P丸ゴシック体M" panose="020F0600000000000000" pitchFamily="50" charset="-128"/>
                <a:ea typeface="AR P丸ゴシック体M" panose="020F0600000000000000" pitchFamily="50" charset="-128"/>
              </a:rPr>
              <a:t>本　人</a:t>
            </a:r>
          </a:p>
        </p:txBody>
      </p:sp>
      <p:sp>
        <p:nvSpPr>
          <p:cNvPr id="26" name="テキスト ボックス 25">
            <a:extLst>
              <a:ext uri="{FF2B5EF4-FFF2-40B4-BE49-F238E27FC236}">
                <a16:creationId xmlns:a16="http://schemas.microsoft.com/office/drawing/2014/main" id="{5DFD9EDC-C2BE-31B5-95CF-F94554A2AFE9}"/>
              </a:ext>
            </a:extLst>
          </p:cNvPr>
          <p:cNvSpPr txBox="1"/>
          <p:nvPr/>
        </p:nvSpPr>
        <p:spPr>
          <a:xfrm>
            <a:off x="417689" y="3450140"/>
            <a:ext cx="1253066" cy="461665"/>
          </a:xfrm>
          <a:prstGeom prst="rect">
            <a:avLst/>
          </a:prstGeom>
          <a:noFill/>
        </p:spPr>
        <p:txBody>
          <a:bodyPr wrap="square" rtlCol="0">
            <a:spAutoFit/>
          </a:bodyPr>
          <a:lstStyle/>
          <a:p>
            <a:r>
              <a:rPr lang="ja-JP" altLang="en-US" sz="2400" dirty="0">
                <a:latin typeface="AR P丸ゴシック体M" panose="020F0600000000000000" pitchFamily="50" charset="-128"/>
                <a:ea typeface="AR P丸ゴシック体M" panose="020F0600000000000000" pitchFamily="50" charset="-128"/>
              </a:rPr>
              <a:t>保護者</a:t>
            </a:r>
            <a:endParaRPr kumimoji="1" lang="ja-JP" altLang="en-US" sz="2400" dirty="0">
              <a:latin typeface="AR P丸ゴシック体M" panose="020F0600000000000000" pitchFamily="50" charset="-128"/>
              <a:ea typeface="AR P丸ゴシック体M" panose="020F0600000000000000" pitchFamily="50" charset="-128"/>
            </a:endParaRPr>
          </a:p>
        </p:txBody>
      </p:sp>
      <p:grpSp>
        <p:nvGrpSpPr>
          <p:cNvPr id="27" name="グループ化 26">
            <a:extLst>
              <a:ext uri="{FF2B5EF4-FFF2-40B4-BE49-F238E27FC236}">
                <a16:creationId xmlns:a16="http://schemas.microsoft.com/office/drawing/2014/main" id="{5FB50E08-68BA-CF42-A341-E091DFA3BF10}"/>
              </a:ext>
            </a:extLst>
          </p:cNvPr>
          <p:cNvGrpSpPr/>
          <p:nvPr/>
        </p:nvGrpSpPr>
        <p:grpSpPr>
          <a:xfrm>
            <a:off x="1920495" y="3269517"/>
            <a:ext cx="4412574" cy="917233"/>
            <a:chOff x="970844" y="1501422"/>
            <a:chExt cx="1174045" cy="1332089"/>
          </a:xfrm>
        </p:grpSpPr>
        <p:sp>
          <p:nvSpPr>
            <p:cNvPr id="28" name="四角形: 角を丸くする 27">
              <a:extLst>
                <a:ext uri="{FF2B5EF4-FFF2-40B4-BE49-F238E27FC236}">
                  <a16:creationId xmlns:a16="http://schemas.microsoft.com/office/drawing/2014/main" id="{BF3E8BD8-E40C-1B12-91AE-439786D828F9}"/>
                </a:ext>
              </a:extLst>
            </p:cNvPr>
            <p:cNvSpPr/>
            <p:nvPr/>
          </p:nvSpPr>
          <p:spPr>
            <a:xfrm>
              <a:off x="970844" y="1501422"/>
              <a:ext cx="1174045" cy="133208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EA9E0C87-7C40-2101-88E7-77BD83848902}"/>
                </a:ext>
              </a:extLst>
            </p:cNvPr>
            <p:cNvSpPr txBox="1"/>
            <p:nvPr/>
          </p:nvSpPr>
          <p:spPr>
            <a:xfrm>
              <a:off x="970845" y="1844301"/>
              <a:ext cx="1174044" cy="536377"/>
            </a:xfrm>
            <a:prstGeom prst="rect">
              <a:avLst/>
            </a:prstGeom>
            <a:noFill/>
            <a:ln w="19050">
              <a:noFill/>
            </a:ln>
          </p:spPr>
          <p:txBody>
            <a:bodyPr wrap="square" rtlCol="0">
              <a:spAutoFit/>
            </a:bodyPr>
            <a:lstStyle/>
            <a:p>
              <a:r>
                <a:rPr lang="ja-JP" altLang="en-US" b="1" dirty="0">
                  <a:latin typeface="AR P丸ゴシック体M" panose="020F0600000000000000" pitchFamily="50" charset="-128"/>
                  <a:ea typeface="AR P丸ゴシック体M" panose="020F0600000000000000" pitchFamily="50" charset="-128"/>
                </a:rPr>
                <a:t>３０歳代　　　　　　～　　　　　６４歳</a:t>
              </a:r>
              <a:endParaRPr kumimoji="1" lang="ja-JP" altLang="en-US" b="1" dirty="0">
                <a:latin typeface="AR P丸ゴシック体M" panose="020F0600000000000000" pitchFamily="50" charset="-128"/>
                <a:ea typeface="AR P丸ゴシック体M" panose="020F0600000000000000" pitchFamily="50" charset="-128"/>
              </a:endParaRPr>
            </a:p>
          </p:txBody>
        </p:sp>
      </p:grpSp>
      <p:grpSp>
        <p:nvGrpSpPr>
          <p:cNvPr id="30" name="グループ化 29">
            <a:extLst>
              <a:ext uri="{FF2B5EF4-FFF2-40B4-BE49-F238E27FC236}">
                <a16:creationId xmlns:a16="http://schemas.microsoft.com/office/drawing/2014/main" id="{6C1D0908-C87C-1FA9-4787-57C53E39DE4E}"/>
              </a:ext>
            </a:extLst>
          </p:cNvPr>
          <p:cNvGrpSpPr/>
          <p:nvPr/>
        </p:nvGrpSpPr>
        <p:grpSpPr>
          <a:xfrm>
            <a:off x="6333068" y="3269517"/>
            <a:ext cx="2291643" cy="917233"/>
            <a:chOff x="970844" y="1501422"/>
            <a:chExt cx="1174045" cy="1332089"/>
          </a:xfrm>
        </p:grpSpPr>
        <p:sp>
          <p:nvSpPr>
            <p:cNvPr id="31" name="四角形: 角を丸くする 30">
              <a:extLst>
                <a:ext uri="{FF2B5EF4-FFF2-40B4-BE49-F238E27FC236}">
                  <a16:creationId xmlns:a16="http://schemas.microsoft.com/office/drawing/2014/main" id="{26F932A8-20D2-E9F8-F775-D20B78633A00}"/>
                </a:ext>
              </a:extLst>
            </p:cNvPr>
            <p:cNvSpPr/>
            <p:nvPr/>
          </p:nvSpPr>
          <p:spPr>
            <a:xfrm>
              <a:off x="970844" y="1501422"/>
              <a:ext cx="1174045" cy="133208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41E559E5-24BB-1853-E0AF-17EF7A110FB0}"/>
                </a:ext>
              </a:extLst>
            </p:cNvPr>
            <p:cNvSpPr txBox="1"/>
            <p:nvPr/>
          </p:nvSpPr>
          <p:spPr>
            <a:xfrm>
              <a:off x="970845" y="1844301"/>
              <a:ext cx="1174044" cy="536377"/>
            </a:xfrm>
            <a:prstGeom prst="rect">
              <a:avLst/>
            </a:prstGeom>
            <a:noFill/>
            <a:ln w="19050">
              <a:noFill/>
            </a:ln>
          </p:spPr>
          <p:txBody>
            <a:bodyPr wrap="square" rtlCol="0">
              <a:spAutoFit/>
            </a:bodyPr>
            <a:lstStyle/>
            <a:p>
              <a:pPr algn="ctr"/>
              <a:r>
                <a:rPr kumimoji="1" lang="ja-JP" altLang="en-US" b="1" dirty="0">
                  <a:latin typeface="AR P丸ゴシック体M" panose="020F0600000000000000" pitchFamily="50" charset="-128"/>
                  <a:ea typeface="AR P丸ゴシック体M" panose="020F0600000000000000" pitchFamily="50" charset="-128"/>
                </a:rPr>
                <a:t>年金生活・要介護</a:t>
              </a:r>
            </a:p>
          </p:txBody>
        </p:sp>
      </p:grpSp>
      <p:sp>
        <p:nvSpPr>
          <p:cNvPr id="33" name="矢印: 右 32">
            <a:extLst>
              <a:ext uri="{FF2B5EF4-FFF2-40B4-BE49-F238E27FC236}">
                <a16:creationId xmlns:a16="http://schemas.microsoft.com/office/drawing/2014/main" id="{18F2FE27-5E7A-A884-15FB-5AA79423BFE6}"/>
              </a:ext>
            </a:extLst>
          </p:cNvPr>
          <p:cNvSpPr/>
          <p:nvPr/>
        </p:nvSpPr>
        <p:spPr>
          <a:xfrm>
            <a:off x="1871118" y="4526844"/>
            <a:ext cx="6031103" cy="677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965B8BA-DCE6-A746-D64F-63A86216DCB4}"/>
              </a:ext>
            </a:extLst>
          </p:cNvPr>
          <p:cNvSpPr txBox="1"/>
          <p:nvPr/>
        </p:nvSpPr>
        <p:spPr>
          <a:xfrm>
            <a:off x="8816622" y="3543467"/>
            <a:ext cx="1625600" cy="369332"/>
          </a:xfrm>
          <a:prstGeom prst="rect">
            <a:avLst/>
          </a:prstGeom>
          <a:noFill/>
        </p:spPr>
        <p:txBody>
          <a:bodyPr wrap="square" rtlCol="0">
            <a:spAutoFit/>
          </a:bodyPr>
          <a:lstStyle/>
          <a:p>
            <a:r>
              <a:rPr kumimoji="1" lang="ja-JP" altLang="en-US" b="1" dirty="0">
                <a:latin typeface="AR P丸ゴシック体M" panose="020F0600000000000000" pitchFamily="50" charset="-128"/>
                <a:ea typeface="AR P丸ゴシック体M" panose="020F0600000000000000" pitchFamily="50" charset="-128"/>
              </a:rPr>
              <a:t>死亡</a:t>
            </a:r>
          </a:p>
        </p:txBody>
      </p:sp>
      <p:sp>
        <p:nvSpPr>
          <p:cNvPr id="35" name="矢印: 右 34">
            <a:extLst>
              <a:ext uri="{FF2B5EF4-FFF2-40B4-BE49-F238E27FC236}">
                <a16:creationId xmlns:a16="http://schemas.microsoft.com/office/drawing/2014/main" id="{E8BB8DD3-DCF6-339A-9C1C-A0A30C2DCB95}"/>
              </a:ext>
            </a:extLst>
          </p:cNvPr>
          <p:cNvSpPr/>
          <p:nvPr/>
        </p:nvSpPr>
        <p:spPr>
          <a:xfrm>
            <a:off x="7902221" y="4526844"/>
            <a:ext cx="2991547" cy="67733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4D761F0A-FFDA-6E70-2E0C-F423CA13BC94}"/>
              </a:ext>
            </a:extLst>
          </p:cNvPr>
          <p:cNvSpPr/>
          <p:nvPr/>
        </p:nvSpPr>
        <p:spPr>
          <a:xfrm>
            <a:off x="1871118" y="5528538"/>
            <a:ext cx="9022651" cy="781951"/>
          </a:xfrm>
          <a:prstGeom prst="rightArrow">
            <a:avLst>
              <a:gd name="adj1" fmla="val 50000"/>
              <a:gd name="adj2" fmla="val 63472"/>
            </a:avLst>
          </a:prstGeom>
          <a:gradFill flip="none" rotWithShape="1">
            <a:gsLst>
              <a:gs pos="18000">
                <a:schemeClr val="accent1"/>
              </a:gs>
              <a:gs pos="26000">
                <a:schemeClr val="accent1">
                  <a:lumMod val="45000"/>
                  <a:lumOff val="55000"/>
                </a:schemeClr>
              </a:gs>
              <a:gs pos="49000">
                <a:srgbClr val="FFFF00"/>
              </a:gs>
              <a:gs pos="67000">
                <a:srgbClr val="FFC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C58EF6E-C943-36A3-A3B7-75D6361E5155}"/>
              </a:ext>
            </a:extLst>
          </p:cNvPr>
          <p:cNvSpPr txBox="1"/>
          <p:nvPr/>
        </p:nvSpPr>
        <p:spPr>
          <a:xfrm>
            <a:off x="417688" y="4557846"/>
            <a:ext cx="1083734" cy="646331"/>
          </a:xfrm>
          <a:prstGeom prst="rect">
            <a:avLst/>
          </a:prstGeom>
          <a:noFill/>
        </p:spPr>
        <p:txBody>
          <a:bodyPr wrap="square" rtlCol="0">
            <a:spAutoFit/>
          </a:bodyPr>
          <a:lstStyle/>
          <a:p>
            <a:r>
              <a:rPr kumimoji="1" lang="ja-JP" altLang="en-US" dirty="0">
                <a:latin typeface="AR P丸ゴシック体M04" panose="020F0600000000000000" pitchFamily="50" charset="-128"/>
                <a:ea typeface="AR P丸ゴシック体M04" panose="020F0600000000000000" pitchFamily="50" charset="-128"/>
              </a:rPr>
              <a:t>突然の移行</a:t>
            </a:r>
          </a:p>
        </p:txBody>
      </p:sp>
      <p:sp>
        <p:nvSpPr>
          <p:cNvPr id="5" name="テキスト ボックス 4">
            <a:extLst>
              <a:ext uri="{FF2B5EF4-FFF2-40B4-BE49-F238E27FC236}">
                <a16:creationId xmlns:a16="http://schemas.microsoft.com/office/drawing/2014/main" id="{5694E56F-5E87-11B2-DFEB-C493A15B054C}"/>
              </a:ext>
            </a:extLst>
          </p:cNvPr>
          <p:cNvSpPr txBox="1"/>
          <p:nvPr/>
        </p:nvSpPr>
        <p:spPr>
          <a:xfrm>
            <a:off x="417688" y="5596347"/>
            <a:ext cx="880543" cy="646331"/>
          </a:xfrm>
          <a:prstGeom prst="rect">
            <a:avLst/>
          </a:prstGeom>
          <a:noFill/>
        </p:spPr>
        <p:txBody>
          <a:bodyPr wrap="square" rtlCol="0">
            <a:spAutoFit/>
          </a:bodyPr>
          <a:lstStyle/>
          <a:p>
            <a:r>
              <a:rPr kumimoji="1" lang="ja-JP" altLang="en-US" dirty="0">
                <a:latin typeface="AR P丸ゴシック体M04" panose="020F0600000000000000" pitchFamily="50" charset="-128"/>
                <a:ea typeface="AR P丸ゴシック体M04" panose="020F0600000000000000" pitchFamily="50" charset="-128"/>
              </a:rPr>
              <a:t>徐々に移行</a:t>
            </a:r>
          </a:p>
        </p:txBody>
      </p:sp>
      <p:sp>
        <p:nvSpPr>
          <p:cNvPr id="6" name="テキスト ボックス 5">
            <a:extLst>
              <a:ext uri="{FF2B5EF4-FFF2-40B4-BE49-F238E27FC236}">
                <a16:creationId xmlns:a16="http://schemas.microsoft.com/office/drawing/2014/main" id="{1BF8F6E7-978E-3171-189A-B6518DAA8826}"/>
              </a:ext>
            </a:extLst>
          </p:cNvPr>
          <p:cNvSpPr txBox="1"/>
          <p:nvPr/>
        </p:nvSpPr>
        <p:spPr>
          <a:xfrm>
            <a:off x="7683921" y="5019512"/>
            <a:ext cx="1327818" cy="369332"/>
          </a:xfrm>
          <a:prstGeom prst="rect">
            <a:avLst/>
          </a:prstGeom>
          <a:noFill/>
        </p:spPr>
        <p:txBody>
          <a:bodyPr wrap="square" rtlCol="0">
            <a:spAutoFit/>
          </a:bodyPr>
          <a:lstStyle/>
          <a:p>
            <a:r>
              <a:rPr lang="en-US" altLang="ja-JP" dirty="0">
                <a:latin typeface="AR P丸ゴシック体M04" panose="020F0600000000000000" pitchFamily="50" charset="-128"/>
                <a:ea typeface="AR P丸ゴシック体M04" panose="020F0600000000000000" pitchFamily="50" charset="-128"/>
              </a:rPr>
              <a:t>8050</a:t>
            </a:r>
            <a:r>
              <a:rPr lang="ja-JP" altLang="en-US" dirty="0">
                <a:latin typeface="AR P丸ゴシック体M04" panose="020F0600000000000000" pitchFamily="50" charset="-128"/>
                <a:ea typeface="AR P丸ゴシック体M04" panose="020F0600000000000000" pitchFamily="50" charset="-128"/>
              </a:rPr>
              <a:t>問題</a:t>
            </a:r>
            <a:endParaRPr kumimoji="1" lang="ja-JP" altLang="en-US" dirty="0">
              <a:latin typeface="AR P丸ゴシック体M04" panose="020F0600000000000000" pitchFamily="50" charset="-128"/>
              <a:ea typeface="AR P丸ゴシック体M04" panose="020F0600000000000000" pitchFamily="50" charset="-128"/>
            </a:endParaRPr>
          </a:p>
        </p:txBody>
      </p:sp>
      <p:sp>
        <p:nvSpPr>
          <p:cNvPr id="7" name="テキスト ボックス 6">
            <a:extLst>
              <a:ext uri="{FF2B5EF4-FFF2-40B4-BE49-F238E27FC236}">
                <a16:creationId xmlns:a16="http://schemas.microsoft.com/office/drawing/2014/main" id="{ECA2057C-0B89-6C9C-71F2-D5FD7D0BBA0A}"/>
              </a:ext>
            </a:extLst>
          </p:cNvPr>
          <p:cNvSpPr txBox="1"/>
          <p:nvPr/>
        </p:nvSpPr>
        <p:spPr>
          <a:xfrm>
            <a:off x="8793439" y="5019512"/>
            <a:ext cx="1162757" cy="369332"/>
          </a:xfrm>
          <a:prstGeom prst="rect">
            <a:avLst/>
          </a:prstGeom>
          <a:noFill/>
        </p:spPr>
        <p:txBody>
          <a:bodyPr wrap="square" rtlCol="0">
            <a:spAutoFit/>
          </a:bodyPr>
          <a:lstStyle/>
          <a:p>
            <a:r>
              <a:rPr lang="en-US" altLang="ja-JP" dirty="0">
                <a:latin typeface="AR P丸ゴシック体M04" panose="020F0600000000000000" pitchFamily="50" charset="-128"/>
                <a:ea typeface="AR P丸ゴシック体M04" panose="020F0600000000000000" pitchFamily="50" charset="-128"/>
              </a:rPr>
              <a:t>9060</a:t>
            </a:r>
            <a:r>
              <a:rPr lang="ja-JP" altLang="en-US" dirty="0">
                <a:latin typeface="AR P丸ゴシック体M04" panose="020F0600000000000000" pitchFamily="50" charset="-128"/>
                <a:ea typeface="AR P丸ゴシック体M04" panose="020F0600000000000000" pitchFamily="50" charset="-128"/>
              </a:rPr>
              <a:t>問題</a:t>
            </a:r>
            <a:endParaRPr kumimoji="1" lang="ja-JP" altLang="en-US" dirty="0">
              <a:latin typeface="AR P丸ゴシック体M04" panose="020F0600000000000000" pitchFamily="50" charset="-128"/>
              <a:ea typeface="AR P丸ゴシック体M04" panose="020F0600000000000000" pitchFamily="50" charset="-128"/>
            </a:endParaRPr>
          </a:p>
        </p:txBody>
      </p:sp>
      <p:pic>
        <p:nvPicPr>
          <p:cNvPr id="2050" name="Picture 2">
            <a:extLst>
              <a:ext uri="{FF2B5EF4-FFF2-40B4-BE49-F238E27FC236}">
                <a16:creationId xmlns:a16="http://schemas.microsoft.com/office/drawing/2014/main" id="{94B00662-6F25-982E-D04D-C231E799910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097107" y="1093821"/>
            <a:ext cx="722065" cy="7220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A6FAC28-C0D5-BA52-F7CC-E8C4B3596A8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80825" y="980312"/>
            <a:ext cx="806927" cy="8069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DCAE044-EE8D-9116-1A17-6EA3B1A3FB5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052565" y="967992"/>
            <a:ext cx="733341" cy="7333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3B78B6B-1E33-132F-E598-A84C81F3EDE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753773" y="954494"/>
            <a:ext cx="733342" cy="7333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7CFFD058-68A6-6E47-0D31-D2AA9CACF80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253423" y="981882"/>
            <a:ext cx="702773" cy="70277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F36CDAD-8A5E-081F-1F2A-68B1305C8E1B}"/>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836381" y="973067"/>
            <a:ext cx="663223" cy="66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33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EE2F6B-7841-B1A6-CD08-B2EF21B4D1FF}"/>
              </a:ext>
            </a:extLst>
          </p:cNvPr>
          <p:cNvSpPr>
            <a:spLocks noGrp="1"/>
          </p:cNvSpPr>
          <p:nvPr>
            <p:ph type="ctrTitle"/>
          </p:nvPr>
        </p:nvSpPr>
        <p:spPr>
          <a:xfrm>
            <a:off x="1524000" y="919163"/>
            <a:ext cx="9144000" cy="1135415"/>
          </a:xfrm>
        </p:spPr>
        <p:txBody>
          <a:bodyPr>
            <a:normAutofit fontScale="90000"/>
          </a:bodyPr>
          <a:lstStyle/>
          <a:p>
            <a:pPr algn="l"/>
            <a:r>
              <a:rPr kumimoji="1" lang="ja-JP" altLang="en-US" sz="4400" dirty="0">
                <a:latin typeface="AR P丸ゴシック体M" panose="020F0600000000000000" pitchFamily="50" charset="-128"/>
                <a:ea typeface="AR P丸ゴシック体M" panose="020F0600000000000000" pitchFamily="50" charset="-128"/>
              </a:rPr>
              <a:t>子どもの将来</a:t>
            </a:r>
            <a:r>
              <a:rPr lang="ja-JP" altLang="en-US" sz="4400" dirty="0">
                <a:latin typeface="AR P丸ゴシック体M" panose="020F0600000000000000" pitchFamily="50" charset="-128"/>
                <a:ea typeface="AR P丸ゴシック体M" panose="020F0600000000000000" pitchFamily="50" charset="-128"/>
              </a:rPr>
              <a:t>のために</a:t>
            </a:r>
            <a:r>
              <a:rPr kumimoji="1" lang="ja-JP" altLang="en-US" sz="4400" dirty="0">
                <a:latin typeface="AR P丸ゴシック体M" panose="020F0600000000000000" pitchFamily="50" charset="-128"/>
                <a:ea typeface="AR P丸ゴシック体M" panose="020F0600000000000000" pitchFamily="50" charset="-128"/>
              </a:rPr>
              <a:t/>
            </a:r>
            <a:br>
              <a:rPr kumimoji="1" lang="ja-JP" altLang="en-US" sz="4400" dirty="0">
                <a:latin typeface="AR P丸ゴシック体M" panose="020F0600000000000000" pitchFamily="50" charset="-128"/>
                <a:ea typeface="AR P丸ゴシック体M" panose="020F0600000000000000" pitchFamily="50" charset="-128"/>
              </a:rPr>
            </a:br>
            <a:r>
              <a:rPr kumimoji="1" lang="ja-JP" altLang="en-US" sz="4400" dirty="0">
                <a:latin typeface="AR P丸ゴシック体M" panose="020F0600000000000000" pitchFamily="50" charset="-128"/>
                <a:ea typeface="AR P丸ゴシック体M" panose="020F0600000000000000" pitchFamily="50" charset="-128"/>
              </a:rPr>
              <a:t>親としていま考えておきたいこと</a:t>
            </a:r>
          </a:p>
        </p:txBody>
      </p:sp>
      <p:sp>
        <p:nvSpPr>
          <p:cNvPr id="3" name="字幕 2">
            <a:extLst>
              <a:ext uri="{FF2B5EF4-FFF2-40B4-BE49-F238E27FC236}">
                <a16:creationId xmlns:a16="http://schemas.microsoft.com/office/drawing/2014/main" id="{924D6C9B-3C23-C5F2-7A1D-F432BC968D71}"/>
              </a:ext>
            </a:extLst>
          </p:cNvPr>
          <p:cNvSpPr>
            <a:spLocks noGrp="1"/>
          </p:cNvSpPr>
          <p:nvPr>
            <p:ph type="subTitle" idx="1"/>
          </p:nvPr>
        </p:nvSpPr>
        <p:spPr>
          <a:xfrm>
            <a:off x="1524000" y="2861492"/>
            <a:ext cx="8170333" cy="3137603"/>
          </a:xfrm>
        </p:spPr>
        <p:txBody>
          <a:bodyPr>
            <a:normAutofit fontScale="92500" lnSpcReduction="20000"/>
          </a:bodyPr>
          <a:lstStyle/>
          <a:p>
            <a:pPr algn="l"/>
            <a:r>
              <a:rPr kumimoji="1" lang="ja-JP" altLang="en-US" sz="3200" dirty="0">
                <a:latin typeface="AR丸ゴシック体M" panose="020F0609000000000000" pitchFamily="49" charset="-128"/>
                <a:ea typeface="AR丸ゴシック体M" panose="020F0609000000000000" pitchFamily="49" charset="-128"/>
              </a:rPr>
              <a:t>・</a:t>
            </a:r>
            <a:r>
              <a:rPr kumimoji="1" lang="ja-JP" altLang="en-US" sz="3200" dirty="0">
                <a:solidFill>
                  <a:srgbClr val="FF0000"/>
                </a:solidFill>
                <a:latin typeface="AR丸ゴシック体M" panose="020F0609000000000000" pitchFamily="49" charset="-128"/>
                <a:ea typeface="AR丸ゴシック体M" panose="020F0609000000000000" pitchFamily="49" charset="-128"/>
              </a:rPr>
              <a:t>住むところ</a:t>
            </a:r>
            <a:r>
              <a:rPr kumimoji="1" lang="ja-JP" altLang="en-US" sz="3200" dirty="0">
                <a:latin typeface="AR丸ゴシック体M" panose="020F0609000000000000" pitchFamily="49" charset="-128"/>
                <a:ea typeface="AR丸ゴシック体M" panose="020F0609000000000000" pitchFamily="49" charset="-128"/>
              </a:rPr>
              <a:t>をどうするか</a:t>
            </a:r>
          </a:p>
          <a:p>
            <a:pPr algn="l"/>
            <a:endParaRPr kumimoji="1" lang="ja-JP" altLang="en-US" sz="3200" dirty="0">
              <a:latin typeface="AR丸ゴシック体M" panose="020F0609000000000000" pitchFamily="49" charset="-128"/>
              <a:ea typeface="AR丸ゴシック体M" panose="020F0609000000000000" pitchFamily="49" charset="-128"/>
            </a:endParaRPr>
          </a:p>
          <a:p>
            <a:pPr algn="l"/>
            <a:r>
              <a:rPr lang="ja-JP" altLang="en-US" sz="3200" dirty="0">
                <a:latin typeface="AR丸ゴシック体M" panose="020F0609000000000000" pitchFamily="49" charset="-128"/>
                <a:ea typeface="AR丸ゴシック体M" panose="020F0609000000000000" pitchFamily="49" charset="-128"/>
              </a:rPr>
              <a:t>・日々の</a:t>
            </a:r>
            <a:r>
              <a:rPr lang="ja-JP" altLang="en-US" sz="3200" dirty="0">
                <a:solidFill>
                  <a:srgbClr val="FF0000"/>
                </a:solidFill>
                <a:latin typeface="AR丸ゴシック体M" panose="020F0609000000000000" pitchFamily="49" charset="-128"/>
                <a:ea typeface="AR丸ゴシック体M" panose="020F0609000000000000" pitchFamily="49" charset="-128"/>
              </a:rPr>
              <a:t>暮らし</a:t>
            </a:r>
            <a:r>
              <a:rPr lang="en-US" altLang="ja-JP" sz="3200" dirty="0">
                <a:solidFill>
                  <a:srgbClr val="FF0000"/>
                </a:solidFill>
                <a:latin typeface="AR丸ゴシック体M" panose="020F0609000000000000" pitchFamily="49" charset="-128"/>
                <a:ea typeface="AR丸ゴシック体M" panose="020F0609000000000000" pitchFamily="49" charset="-128"/>
              </a:rPr>
              <a:t>(</a:t>
            </a:r>
            <a:r>
              <a:rPr lang="ja-JP" altLang="en-US" sz="3200" dirty="0">
                <a:solidFill>
                  <a:srgbClr val="FF0000"/>
                </a:solidFill>
                <a:latin typeface="AR丸ゴシック体M" panose="020F0609000000000000" pitchFamily="49" charset="-128"/>
                <a:ea typeface="AR丸ゴシック体M" panose="020F0609000000000000" pitchFamily="49" charset="-128"/>
              </a:rPr>
              <a:t>生活</a:t>
            </a:r>
            <a:r>
              <a:rPr lang="en-US" altLang="ja-JP" sz="3200" dirty="0">
                <a:solidFill>
                  <a:srgbClr val="FF0000"/>
                </a:solidFill>
                <a:latin typeface="AR丸ゴシック体M" panose="020F0609000000000000" pitchFamily="49" charset="-128"/>
                <a:ea typeface="AR丸ゴシック体M" panose="020F0609000000000000" pitchFamily="49" charset="-128"/>
              </a:rPr>
              <a:t>)</a:t>
            </a:r>
            <a:r>
              <a:rPr lang="ja-JP" altLang="en-US" sz="3200" dirty="0">
                <a:latin typeface="AR丸ゴシック体M" panose="020F0609000000000000" pitchFamily="49" charset="-128"/>
                <a:ea typeface="AR丸ゴシック体M" panose="020F0609000000000000" pitchFamily="49" charset="-128"/>
              </a:rPr>
              <a:t>をどうするか</a:t>
            </a:r>
          </a:p>
          <a:p>
            <a:pPr algn="l"/>
            <a:endParaRPr kumimoji="1" lang="ja-JP" altLang="en-US" sz="3200" dirty="0">
              <a:latin typeface="AR丸ゴシック体M" panose="020F0609000000000000" pitchFamily="49" charset="-128"/>
              <a:ea typeface="AR丸ゴシック体M" panose="020F0609000000000000" pitchFamily="49" charset="-128"/>
            </a:endParaRPr>
          </a:p>
          <a:p>
            <a:pPr algn="l"/>
            <a:r>
              <a:rPr kumimoji="1" lang="ja-JP" altLang="en-US" sz="3200" dirty="0">
                <a:latin typeface="AR丸ゴシック体M" panose="020F0609000000000000" pitchFamily="49" charset="-128"/>
                <a:ea typeface="AR丸ゴシック体M" panose="020F0609000000000000" pitchFamily="49" charset="-128"/>
              </a:rPr>
              <a:t>・</a:t>
            </a:r>
            <a:r>
              <a:rPr kumimoji="1" lang="ja-JP" altLang="en-US" sz="3200" dirty="0">
                <a:solidFill>
                  <a:srgbClr val="FF0000"/>
                </a:solidFill>
                <a:latin typeface="AR丸ゴシック体M" panose="020F0609000000000000" pitchFamily="49" charset="-128"/>
                <a:ea typeface="AR丸ゴシック体M" panose="020F0609000000000000" pitchFamily="49" charset="-128"/>
              </a:rPr>
              <a:t>お金</a:t>
            </a:r>
            <a:r>
              <a:rPr kumimoji="1" lang="ja-JP" altLang="en-US" sz="3200" dirty="0">
                <a:latin typeface="AR丸ゴシック体M" panose="020F0609000000000000" pitchFamily="49" charset="-128"/>
                <a:ea typeface="AR丸ゴシック体M" panose="020F0609000000000000" pitchFamily="49" charset="-128"/>
              </a:rPr>
              <a:t>をどうするか</a:t>
            </a:r>
            <a:endParaRPr kumimoji="1" lang="en-US" altLang="ja-JP" sz="3200" dirty="0">
              <a:latin typeface="AR丸ゴシック体M" panose="020F0609000000000000" pitchFamily="49" charset="-128"/>
              <a:ea typeface="AR丸ゴシック体M" panose="020F0609000000000000" pitchFamily="49" charset="-128"/>
            </a:endParaRPr>
          </a:p>
          <a:p>
            <a:pPr algn="l"/>
            <a:endParaRPr lang="en-US" altLang="ja-JP" sz="3200" dirty="0">
              <a:latin typeface="AR丸ゴシック体M" panose="020F0609000000000000" pitchFamily="49" charset="-128"/>
              <a:ea typeface="AR丸ゴシック体M" panose="020F0609000000000000" pitchFamily="49" charset="-128"/>
            </a:endParaRPr>
          </a:p>
          <a:p>
            <a:pPr algn="l"/>
            <a:r>
              <a:rPr kumimoji="1" lang="ja-JP" altLang="en-US" sz="3200" dirty="0">
                <a:latin typeface="AR丸ゴシック体M" panose="020F0609000000000000" pitchFamily="49" charset="-128"/>
                <a:ea typeface="AR丸ゴシック体M" panose="020F0609000000000000" pitchFamily="49" charset="-128"/>
              </a:rPr>
              <a:t>・</a:t>
            </a:r>
            <a:r>
              <a:rPr kumimoji="1" lang="ja-JP" altLang="en-US" sz="3200" dirty="0">
                <a:solidFill>
                  <a:srgbClr val="FF0000"/>
                </a:solidFill>
                <a:latin typeface="AR丸ゴシック体M" panose="020F0609000000000000" pitchFamily="49" charset="-128"/>
                <a:ea typeface="AR丸ゴシック体M" panose="020F0609000000000000" pitchFamily="49" charset="-128"/>
              </a:rPr>
              <a:t>備え</a:t>
            </a:r>
            <a:r>
              <a:rPr kumimoji="1" lang="ja-JP" altLang="en-US" sz="3200" dirty="0">
                <a:latin typeface="AR丸ゴシック体M" panose="020F0609000000000000" pitchFamily="49" charset="-128"/>
                <a:ea typeface="AR丸ゴシック体M" panose="020F0609000000000000" pitchFamily="49" charset="-128"/>
              </a:rPr>
              <a:t>をどうするか</a:t>
            </a:r>
          </a:p>
          <a:p>
            <a:pPr algn="l"/>
            <a:endParaRPr kumimoji="1" lang="ja-JP" altLang="en-US" dirty="0"/>
          </a:p>
        </p:txBody>
      </p:sp>
      <p:pic>
        <p:nvPicPr>
          <p:cNvPr id="4" name="Picture 4">
            <a:extLst>
              <a:ext uri="{FF2B5EF4-FFF2-40B4-BE49-F238E27FC236}">
                <a16:creationId xmlns:a16="http://schemas.microsoft.com/office/drawing/2014/main" id="{120BEDD8-7F0D-6023-BEE6-F50B9DCE521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757112" y="2054577"/>
            <a:ext cx="1109377" cy="11093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D355ABE-154A-395B-9C1D-2DCA7828BD6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85735" y="3163955"/>
            <a:ext cx="1338470" cy="13384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D8EE07DF-4757-6E2A-8EC3-2C2F04D8208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524660" y="4164196"/>
            <a:ext cx="1232452" cy="12324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EA4AFF3-7995-6078-F6D6-E604409B8E7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170799" y="5031903"/>
            <a:ext cx="1338470" cy="133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53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DB574F-5BDE-FEA8-8261-2886047BB9D1}"/>
              </a:ext>
            </a:extLst>
          </p:cNvPr>
          <p:cNvSpPr>
            <a:spLocks noGrp="1"/>
          </p:cNvSpPr>
          <p:nvPr>
            <p:ph type="title"/>
          </p:nvPr>
        </p:nvSpPr>
        <p:spPr>
          <a:xfrm>
            <a:off x="838200" y="681037"/>
            <a:ext cx="10515600" cy="899407"/>
          </a:xfrm>
        </p:spPr>
        <p:txBody>
          <a:bodyPr/>
          <a:lstStyle/>
          <a:p>
            <a:r>
              <a:rPr kumimoji="1" lang="ja-JP" altLang="en-US" dirty="0">
                <a:latin typeface="AR丸ゴシック体M" panose="020F0609000000000000" pitchFamily="49" charset="-128"/>
                <a:ea typeface="AR丸ゴシック体M" panose="020F0609000000000000" pitchFamily="49" charset="-128"/>
              </a:rPr>
              <a:t>住むところをどうするか</a:t>
            </a:r>
          </a:p>
        </p:txBody>
      </p:sp>
      <p:sp>
        <p:nvSpPr>
          <p:cNvPr id="3" name="コンテンツ プレースホルダー 2">
            <a:extLst>
              <a:ext uri="{FF2B5EF4-FFF2-40B4-BE49-F238E27FC236}">
                <a16:creationId xmlns:a16="http://schemas.microsoft.com/office/drawing/2014/main" id="{C1F1562A-F900-34F7-99DB-32651D37A400}"/>
              </a:ext>
            </a:extLst>
          </p:cNvPr>
          <p:cNvSpPr>
            <a:spLocks noGrp="1"/>
          </p:cNvSpPr>
          <p:nvPr>
            <p:ph idx="1"/>
          </p:nvPr>
        </p:nvSpPr>
        <p:spPr/>
        <p:txBody>
          <a:bodyPr/>
          <a:lstStyle/>
          <a:p>
            <a:pPr marL="0" indent="0">
              <a:buNone/>
            </a:pPr>
            <a:r>
              <a:rPr kumimoji="1" lang="ja-JP" altLang="en-US" sz="3600" dirty="0">
                <a:latin typeface="AR丸ゴシック体M" panose="020F0609000000000000" pitchFamily="49" charset="-128"/>
                <a:ea typeface="AR丸ゴシック体M" panose="020F0609000000000000" pitchFamily="49" charset="-128"/>
              </a:rPr>
              <a:t>・自宅</a:t>
            </a:r>
          </a:p>
          <a:p>
            <a:pPr marL="0" indent="0">
              <a:buNone/>
            </a:pPr>
            <a:endParaRPr lang="en-US" altLang="ja-JP" sz="3600" dirty="0">
              <a:latin typeface="AR丸ゴシック体M" panose="020F0609000000000000" pitchFamily="49" charset="-128"/>
              <a:ea typeface="AR丸ゴシック体M" panose="020F0609000000000000" pitchFamily="49" charset="-128"/>
            </a:endParaRPr>
          </a:p>
          <a:p>
            <a:pPr marL="0" indent="0">
              <a:buNone/>
            </a:pPr>
            <a:r>
              <a:rPr lang="ja-JP" altLang="en-US" sz="3600" dirty="0">
                <a:latin typeface="AR丸ゴシック体M" panose="020F0609000000000000" pitchFamily="49" charset="-128"/>
                <a:ea typeface="AR丸ゴシック体M" panose="020F0609000000000000" pitchFamily="49" charset="-128"/>
              </a:rPr>
              <a:t>・入所施設</a:t>
            </a:r>
          </a:p>
          <a:p>
            <a:pPr marL="0" indent="0">
              <a:buNone/>
            </a:pPr>
            <a:endParaRPr lang="en-US" altLang="ja-JP" sz="3600" dirty="0">
              <a:latin typeface="AR丸ゴシック体M" panose="020F0609000000000000" pitchFamily="49" charset="-128"/>
              <a:ea typeface="AR丸ゴシック体M" panose="020F0609000000000000" pitchFamily="49" charset="-128"/>
            </a:endParaRPr>
          </a:p>
          <a:p>
            <a:pPr marL="0" indent="0">
              <a:buNone/>
            </a:pPr>
            <a:r>
              <a:rPr lang="ja-JP" altLang="en-US" sz="3600" dirty="0">
                <a:latin typeface="AR丸ゴシック体M" panose="020F0609000000000000" pitchFamily="49" charset="-128"/>
                <a:ea typeface="AR丸ゴシック体M" panose="020F0609000000000000" pitchFamily="49" charset="-128"/>
              </a:rPr>
              <a:t>・グループホーム</a:t>
            </a:r>
          </a:p>
          <a:p>
            <a:pPr marL="0" indent="0">
              <a:buNone/>
            </a:pPr>
            <a:endParaRPr kumimoji="1" lang="en-US" altLang="ja-JP" sz="3600" dirty="0">
              <a:latin typeface="AR丸ゴシック体M" panose="020F0609000000000000" pitchFamily="49" charset="-128"/>
              <a:ea typeface="AR丸ゴシック体M" panose="020F0609000000000000" pitchFamily="49" charset="-128"/>
            </a:endParaRPr>
          </a:p>
          <a:p>
            <a:pPr marL="0" indent="0">
              <a:buNone/>
            </a:pPr>
            <a:r>
              <a:rPr kumimoji="1" lang="ja-JP" altLang="en-US" sz="3600" dirty="0">
                <a:latin typeface="AR丸ゴシック体M" panose="020F0609000000000000" pitchFamily="49" charset="-128"/>
                <a:ea typeface="AR丸ゴシック体M" panose="020F0609000000000000" pitchFamily="49" charset="-128"/>
              </a:rPr>
              <a:t>・ひとり暮らし</a:t>
            </a:r>
            <a:r>
              <a:rPr kumimoji="1" lang="en-US" altLang="ja-JP" sz="3600" dirty="0">
                <a:latin typeface="AR丸ゴシック体M" panose="020F0609000000000000" pitchFamily="49" charset="-128"/>
                <a:ea typeface="AR丸ゴシック体M" panose="020F0609000000000000" pitchFamily="49" charset="-128"/>
              </a:rPr>
              <a:t>(</a:t>
            </a:r>
            <a:r>
              <a:rPr kumimoji="1" lang="ja-JP" altLang="en-US" sz="3600" dirty="0">
                <a:latin typeface="AR丸ゴシック体M" panose="020F0609000000000000" pitchFamily="49" charset="-128"/>
                <a:ea typeface="AR丸ゴシック体M" panose="020F0609000000000000" pitchFamily="49" charset="-128"/>
              </a:rPr>
              <a:t>アパート等</a:t>
            </a:r>
            <a:r>
              <a:rPr kumimoji="1" lang="en-US" altLang="ja-JP" sz="3600" dirty="0">
                <a:latin typeface="AR丸ゴシック体M" panose="020F0609000000000000" pitchFamily="49" charset="-128"/>
                <a:ea typeface="AR丸ゴシック体M" panose="020F0609000000000000" pitchFamily="49" charset="-128"/>
              </a:rPr>
              <a:t>)</a:t>
            </a:r>
          </a:p>
          <a:p>
            <a:pPr marL="0" indent="0">
              <a:buNone/>
            </a:pPr>
            <a:endParaRPr kumimoji="1" lang="ja-JP" altLang="en-US" sz="3200" dirty="0">
              <a:latin typeface="AR丸ゴシック体M" panose="020F0609000000000000" pitchFamily="49" charset="-128"/>
              <a:ea typeface="AR丸ゴシック体M" panose="020F0609000000000000" pitchFamily="49" charset="-128"/>
            </a:endParaRPr>
          </a:p>
        </p:txBody>
      </p:sp>
      <p:pic>
        <p:nvPicPr>
          <p:cNvPr id="3074" name="Picture 2">
            <a:extLst>
              <a:ext uri="{FF2B5EF4-FFF2-40B4-BE49-F238E27FC236}">
                <a16:creationId xmlns:a16="http://schemas.microsoft.com/office/drawing/2014/main" id="{E8CE4D08-33F7-5721-F707-6E0187C06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845" y="2968978"/>
            <a:ext cx="2830689" cy="283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71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50DDB3C-0760-8241-B3B5-222B04434185}"/>
              </a:ext>
            </a:extLst>
          </p:cNvPr>
          <p:cNvSpPr>
            <a:spLocks noGrp="1"/>
          </p:cNvSpPr>
          <p:nvPr>
            <p:ph idx="1"/>
          </p:nvPr>
        </p:nvSpPr>
        <p:spPr>
          <a:xfrm>
            <a:off x="83607" y="1851237"/>
            <a:ext cx="11586636" cy="3623166"/>
          </a:xfrm>
        </p:spPr>
        <p:txBody>
          <a:bodyPr/>
          <a:lstStyle/>
          <a:p>
            <a:pPr marL="0" indent="0">
              <a:buNone/>
            </a:pPr>
            <a:r>
              <a:rPr lang="ja-JP" altLang="en-US" sz="2800" dirty="0">
                <a:latin typeface="AR丸ゴシック体M" panose="020F0609000000000000" pitchFamily="49" charset="-128"/>
                <a:ea typeface="AR丸ゴシック体M" panose="020F0609000000000000" pitchFamily="49" charset="-128"/>
              </a:rPr>
              <a:t>・子どもの特性に応じて、適した住まいを考える</a:t>
            </a:r>
          </a:p>
          <a:p>
            <a:pPr marL="0" indent="0">
              <a:buNone/>
            </a:pPr>
            <a:endParaRPr lang="ja-JP" altLang="en-US" dirty="0">
              <a:latin typeface="AR丸ゴシック体M" panose="020F0609000000000000" pitchFamily="49" charset="-128"/>
              <a:ea typeface="AR丸ゴシック体M" panose="020F0609000000000000" pitchFamily="49" charset="-128"/>
            </a:endParaRPr>
          </a:p>
          <a:p>
            <a:pPr marL="0" indent="0">
              <a:buNone/>
            </a:pPr>
            <a:r>
              <a:rPr lang="ja-JP" altLang="en-US" sz="2800" dirty="0">
                <a:latin typeface="AR丸ゴシック体M" panose="020F0609000000000000" pitchFamily="49" charset="-128"/>
                <a:ea typeface="AR丸ゴシック体M" panose="020F0609000000000000" pitchFamily="49" charset="-128"/>
              </a:rPr>
              <a:t>・どんな施設やＧＨがあるか調べておく</a:t>
            </a:r>
            <a:r>
              <a:rPr lang="en-US" altLang="ja-JP" sz="2800" dirty="0">
                <a:latin typeface="AR丸ゴシック体M" panose="020F0609000000000000" pitchFamily="49" charset="-128"/>
                <a:ea typeface="AR丸ゴシック体M" panose="020F0609000000000000" pitchFamily="49" charset="-128"/>
              </a:rPr>
              <a:t>…</a:t>
            </a:r>
            <a:r>
              <a:rPr lang="ja-JP" altLang="en-US" sz="2800" dirty="0">
                <a:latin typeface="AR丸ゴシック体M" panose="020F0609000000000000" pitchFamily="49" charset="-128"/>
                <a:ea typeface="AR丸ゴシック体M" panose="020F0609000000000000" pitchFamily="49" charset="-128"/>
              </a:rPr>
              <a:t>マーベル等に相談</a:t>
            </a:r>
          </a:p>
          <a:p>
            <a:pPr marL="0" indent="0">
              <a:buNone/>
            </a:pPr>
            <a:endParaRPr lang="en-US" altLang="ja-JP" sz="2800" dirty="0">
              <a:latin typeface="AR丸ゴシック体M" panose="020F0609000000000000" pitchFamily="49" charset="-128"/>
              <a:ea typeface="AR丸ゴシック体M" panose="020F0609000000000000" pitchFamily="49" charset="-128"/>
            </a:endParaRPr>
          </a:p>
          <a:p>
            <a:pPr marL="0" indent="0">
              <a:buNone/>
            </a:pPr>
            <a:r>
              <a:rPr lang="ja-JP" altLang="en-US" sz="2800" dirty="0">
                <a:latin typeface="AR丸ゴシック体M" panose="020F0609000000000000" pitchFamily="49" charset="-128"/>
                <a:ea typeface="AR丸ゴシック体M" panose="020F0609000000000000" pitchFamily="49" charset="-128"/>
              </a:rPr>
              <a:t>・見学</a:t>
            </a:r>
            <a:r>
              <a:rPr lang="ja-JP" altLang="en-US" dirty="0">
                <a:latin typeface="AR丸ゴシック体M" panose="020F0609000000000000" pitchFamily="49" charset="-128"/>
                <a:ea typeface="AR丸ゴシック体M" panose="020F0609000000000000" pitchFamily="49" charset="-128"/>
              </a:rPr>
              <a:t>しておく、できれば</a:t>
            </a:r>
            <a:r>
              <a:rPr lang="ja-JP" altLang="en-US" sz="2800" dirty="0">
                <a:latin typeface="AR丸ゴシック体M" panose="020F0609000000000000" pitchFamily="49" charset="-128"/>
                <a:ea typeface="AR丸ゴシック体M" panose="020F0609000000000000" pitchFamily="49" charset="-128"/>
              </a:rPr>
              <a:t>体験</a:t>
            </a:r>
            <a:r>
              <a:rPr lang="en-US" altLang="ja-JP" sz="2800" dirty="0">
                <a:latin typeface="AR丸ゴシック体M" panose="020F0609000000000000" pitchFamily="49" charset="-128"/>
                <a:ea typeface="AR丸ゴシック体M" panose="020F0609000000000000" pitchFamily="49" charset="-128"/>
              </a:rPr>
              <a:t>(</a:t>
            </a:r>
            <a:r>
              <a:rPr lang="ja-JP" altLang="en-US" sz="2800" dirty="0">
                <a:latin typeface="AR丸ゴシック体M" panose="020F0609000000000000" pitchFamily="49" charset="-128"/>
                <a:ea typeface="AR丸ゴシック体M" panose="020F0609000000000000" pitchFamily="49" charset="-128"/>
              </a:rPr>
              <a:t>ショートステイ</a:t>
            </a:r>
            <a:r>
              <a:rPr lang="en-US" altLang="ja-JP" sz="2800" dirty="0">
                <a:latin typeface="AR丸ゴシック体M" panose="020F0609000000000000" pitchFamily="49" charset="-128"/>
                <a:ea typeface="AR丸ゴシック体M" panose="020F0609000000000000" pitchFamily="49" charset="-128"/>
              </a:rPr>
              <a:t>)</a:t>
            </a:r>
            <a:r>
              <a:rPr lang="ja-JP" altLang="en-US" dirty="0">
                <a:latin typeface="AR丸ゴシック体M" panose="020F0609000000000000" pitchFamily="49" charset="-128"/>
                <a:ea typeface="AR丸ゴシック体M" panose="020F0609000000000000" pitchFamily="49" charset="-128"/>
              </a:rPr>
              <a:t>する</a:t>
            </a:r>
            <a:endParaRPr lang="ja-JP" altLang="en-US" sz="2800" dirty="0">
              <a:latin typeface="AR丸ゴシック体M" panose="020F0609000000000000" pitchFamily="49" charset="-128"/>
              <a:ea typeface="AR丸ゴシック体M" panose="020F0609000000000000" pitchFamily="49" charset="-128"/>
            </a:endParaRPr>
          </a:p>
          <a:p>
            <a:pPr marL="0" indent="0">
              <a:buNone/>
            </a:pPr>
            <a:endParaRPr kumimoji="1" lang="ja-JP" altLang="en-US" sz="2800" dirty="0">
              <a:latin typeface="AR丸ゴシック体M" panose="020F0609000000000000" pitchFamily="49" charset="-128"/>
              <a:ea typeface="AR丸ゴシック体M" panose="020F0609000000000000" pitchFamily="49" charset="-128"/>
            </a:endParaRPr>
          </a:p>
          <a:p>
            <a:pPr marL="0" indent="0">
              <a:buNone/>
            </a:pPr>
            <a:r>
              <a:rPr lang="ja-JP" altLang="en-US" dirty="0">
                <a:latin typeface="AR丸ゴシック体M" panose="020F0609000000000000" pitchFamily="49" charset="-128"/>
                <a:ea typeface="AR丸ゴシック体M" panose="020F0609000000000000" pitchFamily="49" charset="-128"/>
              </a:rPr>
              <a:t>・</a:t>
            </a:r>
            <a:r>
              <a:rPr kumimoji="1" lang="ja-JP" altLang="en-US" sz="2800" dirty="0">
                <a:solidFill>
                  <a:srgbClr val="FF0000"/>
                </a:solidFill>
                <a:latin typeface="AR丸ゴシック体M" panose="020F0609000000000000" pitchFamily="49" charset="-128"/>
                <a:ea typeface="AR丸ゴシック体M" panose="020F0609000000000000" pitchFamily="49" charset="-128"/>
              </a:rPr>
              <a:t>地域生活支援拠点</a:t>
            </a:r>
            <a:r>
              <a:rPr kumimoji="1" lang="ja-JP" altLang="en-US" sz="2800" dirty="0">
                <a:latin typeface="AR丸ゴシック体M" panose="020F0609000000000000" pitchFamily="49" charset="-128"/>
                <a:ea typeface="AR丸ゴシック体M" panose="020F0609000000000000" pitchFamily="49" charset="-128"/>
              </a:rPr>
              <a:t>について知っておく</a:t>
            </a:r>
          </a:p>
          <a:p>
            <a:endParaRPr kumimoji="1" lang="ja-JP" altLang="en-US" dirty="0"/>
          </a:p>
        </p:txBody>
      </p:sp>
      <p:pic>
        <p:nvPicPr>
          <p:cNvPr id="1026" name="Picture 2">
            <a:extLst>
              <a:ext uri="{FF2B5EF4-FFF2-40B4-BE49-F238E27FC236}">
                <a16:creationId xmlns:a16="http://schemas.microsoft.com/office/drawing/2014/main" id="{8DBFE5D8-92D7-F45C-0C88-D2D18189D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644" y="3530600"/>
            <a:ext cx="2585156" cy="258515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FECD35B4-6754-879B-EE3A-9ADCA2E00FAA}"/>
              </a:ext>
            </a:extLst>
          </p:cNvPr>
          <p:cNvSpPr>
            <a:spLocks noGrp="1"/>
          </p:cNvSpPr>
          <p:nvPr>
            <p:ph type="title"/>
          </p:nvPr>
        </p:nvSpPr>
        <p:spPr/>
        <p:txBody>
          <a:bodyPr/>
          <a:lstStyle/>
          <a:p>
            <a:r>
              <a:rPr kumimoji="1" lang="ja-JP" altLang="en-US" dirty="0">
                <a:latin typeface="AR P丸ゴシック体M" panose="020F0600000000000000" pitchFamily="50" charset="-128"/>
                <a:ea typeface="AR P丸ゴシック体M" panose="020F0600000000000000" pitchFamily="50" charset="-128"/>
              </a:rPr>
              <a:t>いま、しておくこと</a:t>
            </a:r>
            <a:r>
              <a:rPr kumimoji="1" lang="en-US" altLang="ja-JP" dirty="0">
                <a:latin typeface="AR P丸ゴシック体M" panose="020F0600000000000000" pitchFamily="50" charset="-128"/>
                <a:ea typeface="AR P丸ゴシック体M" panose="020F0600000000000000" pitchFamily="50" charset="-128"/>
              </a:rPr>
              <a:t>---</a:t>
            </a:r>
            <a:r>
              <a:rPr kumimoji="1" lang="ja-JP" altLang="en-US" dirty="0">
                <a:latin typeface="AR P丸ゴシック体M" panose="020F0600000000000000" pitchFamily="50" charset="-128"/>
                <a:ea typeface="AR P丸ゴシック体M" panose="020F0600000000000000" pitchFamily="50" charset="-128"/>
              </a:rPr>
              <a:t>住まい</a:t>
            </a:r>
          </a:p>
        </p:txBody>
      </p:sp>
    </p:spTree>
    <p:extLst>
      <p:ext uri="{BB962C8B-B14F-4D97-AF65-F5344CB8AC3E}">
        <p14:creationId xmlns:p14="http://schemas.microsoft.com/office/powerpoint/2010/main" val="60316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81F6EB-EE53-E51D-7867-1CEFD4862EF1}"/>
              </a:ext>
            </a:extLst>
          </p:cNvPr>
          <p:cNvSpPr>
            <a:spLocks noGrp="1"/>
          </p:cNvSpPr>
          <p:nvPr>
            <p:ph type="title"/>
          </p:nvPr>
        </p:nvSpPr>
        <p:spPr>
          <a:xfrm>
            <a:off x="838200" y="365126"/>
            <a:ext cx="10515600" cy="315911"/>
          </a:xfrm>
        </p:spPr>
        <p:txBody>
          <a:bodyPr>
            <a:normAutofit fontScale="90000"/>
          </a:bodyPr>
          <a:lstStyle/>
          <a:p>
            <a:r>
              <a:rPr kumimoji="1" lang="ja-JP" altLang="en-US" sz="2800" dirty="0">
                <a:latin typeface="AR P丸ゴシック体M04" panose="020F0600000000000000" pitchFamily="50" charset="-128"/>
                <a:ea typeface="AR P丸ゴシック体M04" panose="020F0600000000000000" pitchFamily="50" charset="-128"/>
              </a:rPr>
              <a:t>参考　地域生活支援拠点</a:t>
            </a:r>
          </a:p>
        </p:txBody>
      </p:sp>
      <p:pic>
        <p:nvPicPr>
          <p:cNvPr id="5" name="コンテンツ プレースホルダー 4">
            <a:extLst>
              <a:ext uri="{FF2B5EF4-FFF2-40B4-BE49-F238E27FC236}">
                <a16:creationId xmlns:a16="http://schemas.microsoft.com/office/drawing/2014/main" id="{DB27E035-402D-1BFC-B484-73F07C718DC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111" t="1420" r="10240" b="1012"/>
          <a:stretch/>
        </p:blipFill>
        <p:spPr>
          <a:xfrm>
            <a:off x="1422400" y="812309"/>
            <a:ext cx="9256889" cy="6045691"/>
          </a:xfrm>
        </p:spPr>
      </p:pic>
    </p:spTree>
    <p:extLst>
      <p:ext uri="{BB962C8B-B14F-4D97-AF65-F5344CB8AC3E}">
        <p14:creationId xmlns:p14="http://schemas.microsoft.com/office/powerpoint/2010/main" val="242867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C42F20-AE8B-D714-7277-A715E501AE2A}"/>
              </a:ext>
            </a:extLst>
          </p:cNvPr>
          <p:cNvSpPr>
            <a:spLocks noGrp="1"/>
          </p:cNvSpPr>
          <p:nvPr>
            <p:ph type="title"/>
          </p:nvPr>
        </p:nvSpPr>
        <p:spPr/>
        <p:txBody>
          <a:bodyPr/>
          <a:lstStyle/>
          <a:p>
            <a:r>
              <a:rPr kumimoji="1" lang="ja-JP" altLang="en-US" dirty="0">
                <a:latin typeface="AR P丸ゴシック体M" panose="020F0600000000000000" pitchFamily="50" charset="-128"/>
                <a:ea typeface="AR P丸ゴシック体M" panose="020F0600000000000000" pitchFamily="50" charset="-128"/>
              </a:rPr>
              <a:t>暮らし</a:t>
            </a:r>
            <a:r>
              <a:rPr kumimoji="1" lang="en-US" altLang="ja-JP" dirty="0">
                <a:latin typeface="AR P丸ゴシック体M" panose="020F0600000000000000" pitchFamily="50" charset="-128"/>
                <a:ea typeface="AR P丸ゴシック体M" panose="020F0600000000000000" pitchFamily="50" charset="-128"/>
              </a:rPr>
              <a:t>(</a:t>
            </a:r>
            <a:r>
              <a:rPr kumimoji="1" lang="ja-JP" altLang="en-US" dirty="0">
                <a:latin typeface="AR P丸ゴシック体M" panose="020F0600000000000000" pitchFamily="50" charset="-128"/>
                <a:ea typeface="AR P丸ゴシック体M" panose="020F0600000000000000" pitchFamily="50" charset="-128"/>
              </a:rPr>
              <a:t>生活</a:t>
            </a:r>
            <a:r>
              <a:rPr kumimoji="1" lang="en-US" altLang="ja-JP" dirty="0">
                <a:latin typeface="AR P丸ゴシック体M" panose="020F0600000000000000" pitchFamily="50" charset="-128"/>
                <a:ea typeface="AR P丸ゴシック体M" panose="020F0600000000000000" pitchFamily="50" charset="-128"/>
              </a:rPr>
              <a:t>)</a:t>
            </a:r>
            <a:r>
              <a:rPr kumimoji="1" lang="ja-JP" altLang="en-US" dirty="0">
                <a:latin typeface="AR P丸ゴシック体M" panose="020F0600000000000000" pitchFamily="50" charset="-128"/>
                <a:ea typeface="AR P丸ゴシック体M" panose="020F0600000000000000" pitchFamily="50" charset="-128"/>
              </a:rPr>
              <a:t>をどうするか</a:t>
            </a:r>
          </a:p>
        </p:txBody>
      </p:sp>
      <p:sp>
        <p:nvSpPr>
          <p:cNvPr id="3" name="コンテンツ プレースホルダー 2">
            <a:extLst>
              <a:ext uri="{FF2B5EF4-FFF2-40B4-BE49-F238E27FC236}">
                <a16:creationId xmlns:a16="http://schemas.microsoft.com/office/drawing/2014/main" id="{88E41E2D-6606-EDB1-676D-412C6164C3F7}"/>
              </a:ext>
            </a:extLst>
          </p:cNvPr>
          <p:cNvSpPr>
            <a:spLocks noGrp="1"/>
          </p:cNvSpPr>
          <p:nvPr>
            <p:ph idx="1"/>
          </p:nvPr>
        </p:nvSpPr>
        <p:spPr>
          <a:xfrm>
            <a:off x="838200" y="1437482"/>
            <a:ext cx="9626600" cy="4583288"/>
          </a:xfrm>
        </p:spPr>
        <p:txBody>
          <a:bodyPr>
            <a:normAutofit fontScale="85000" lnSpcReduction="10000"/>
          </a:bodyPr>
          <a:lstStyle/>
          <a:p>
            <a:pPr marL="0" indent="0">
              <a:buNone/>
            </a:pPr>
            <a:r>
              <a:rPr kumimoji="1" lang="ja-JP" altLang="en-US" sz="3600" dirty="0">
                <a:solidFill>
                  <a:srgbClr val="FF0000"/>
                </a:solidFill>
                <a:latin typeface="AR P丸ゴシック体M" panose="020F0600000000000000" pitchFamily="50" charset="-128"/>
                <a:ea typeface="AR P丸ゴシック体M" panose="020F0600000000000000" pitchFamily="50" charset="-128"/>
              </a:rPr>
              <a:t>働く</a:t>
            </a:r>
            <a:r>
              <a:rPr kumimoji="1" lang="ja-JP" altLang="en-US" dirty="0">
                <a:latin typeface="AR P丸ゴシック体M" panose="020F0600000000000000" pitchFamily="50" charset="-128"/>
                <a:ea typeface="AR P丸ゴシック体M" panose="020F0600000000000000" pitchFamily="50" charset="-128"/>
              </a:rPr>
              <a:t>　　　　就労継続支援</a:t>
            </a:r>
            <a:r>
              <a:rPr kumimoji="1" lang="en-US" altLang="ja-JP" dirty="0">
                <a:latin typeface="AR P丸ゴシック体M" panose="020F0600000000000000" pitchFamily="50" charset="-128"/>
                <a:ea typeface="AR P丸ゴシック体M" panose="020F0600000000000000" pitchFamily="50" charset="-128"/>
              </a:rPr>
              <a:t>(A</a:t>
            </a:r>
            <a:r>
              <a:rPr kumimoji="1" lang="ja-JP" altLang="en-US" dirty="0">
                <a:latin typeface="AR P丸ゴシック体M" panose="020F0600000000000000" pitchFamily="50" charset="-128"/>
                <a:ea typeface="AR P丸ゴシック体M" panose="020F0600000000000000" pitchFamily="50" charset="-128"/>
              </a:rPr>
              <a:t>型・</a:t>
            </a:r>
            <a:r>
              <a:rPr kumimoji="1" lang="en-US" altLang="ja-JP" dirty="0">
                <a:latin typeface="AR P丸ゴシック体M" panose="020F0600000000000000" pitchFamily="50" charset="-128"/>
                <a:ea typeface="AR P丸ゴシック体M" panose="020F0600000000000000" pitchFamily="50" charset="-128"/>
              </a:rPr>
              <a:t>B</a:t>
            </a:r>
            <a:r>
              <a:rPr kumimoji="1" lang="ja-JP" altLang="en-US" dirty="0">
                <a:latin typeface="AR P丸ゴシック体M" panose="020F0600000000000000" pitchFamily="50" charset="-128"/>
                <a:ea typeface="AR P丸ゴシック体M" panose="020F0600000000000000" pitchFamily="50" charset="-128"/>
              </a:rPr>
              <a:t>型</a:t>
            </a:r>
            <a:r>
              <a:rPr kumimoji="1" lang="en-US" altLang="ja-JP" dirty="0">
                <a:latin typeface="AR P丸ゴシック体M" panose="020F0600000000000000" pitchFamily="50" charset="-128"/>
                <a:ea typeface="AR P丸ゴシック体M" panose="020F0600000000000000" pitchFamily="50" charset="-128"/>
              </a:rPr>
              <a:t>)</a:t>
            </a:r>
            <a:r>
              <a:rPr kumimoji="1" lang="ja-JP" altLang="en-US" dirty="0">
                <a:latin typeface="AR P丸ゴシック体M" panose="020F0600000000000000" pitchFamily="50" charset="-128"/>
                <a:ea typeface="AR P丸ゴシック体M" panose="020F0600000000000000" pitchFamily="50" charset="-128"/>
              </a:rPr>
              <a:t>、企業就労</a:t>
            </a:r>
            <a:r>
              <a:rPr kumimoji="1" lang="en-US" altLang="ja-JP" dirty="0">
                <a:latin typeface="AR P丸ゴシック体M" panose="020F0600000000000000" pitchFamily="50" charset="-128"/>
                <a:ea typeface="AR P丸ゴシック体M" panose="020F0600000000000000" pitchFamily="50" charset="-128"/>
              </a:rPr>
              <a:t>(</a:t>
            </a:r>
            <a:r>
              <a:rPr kumimoji="1" lang="ja-JP" altLang="en-US" dirty="0">
                <a:latin typeface="AR P丸ゴシック体M" panose="020F0600000000000000" pitchFamily="50" charset="-128"/>
                <a:ea typeface="AR P丸ゴシック体M" panose="020F0600000000000000" pitchFamily="50" charset="-128"/>
              </a:rPr>
              <a:t>障がい者雇用</a:t>
            </a:r>
            <a:r>
              <a:rPr kumimoji="1" lang="en-US" altLang="ja-JP" dirty="0">
                <a:latin typeface="AR P丸ゴシック体M" panose="020F0600000000000000" pitchFamily="50" charset="-128"/>
                <a:ea typeface="AR P丸ゴシック体M" panose="020F0600000000000000" pitchFamily="50" charset="-128"/>
              </a:rPr>
              <a:t>)</a:t>
            </a:r>
          </a:p>
          <a:p>
            <a:pPr marL="0" indent="0">
              <a:buNone/>
            </a:pPr>
            <a:r>
              <a:rPr lang="ja-JP" altLang="en-US" dirty="0">
                <a:latin typeface="AR P丸ゴシック体M" panose="020F0600000000000000" pitchFamily="50" charset="-128"/>
                <a:ea typeface="AR P丸ゴシック体M" panose="020F0600000000000000" pitchFamily="50" charset="-128"/>
              </a:rPr>
              <a:t>　　　　　　</a:t>
            </a:r>
            <a:r>
              <a:rPr kumimoji="1" lang="ja-JP" altLang="en-US" dirty="0">
                <a:latin typeface="AR P丸ゴシック体M" panose="020F0600000000000000" pitchFamily="50" charset="-128"/>
                <a:ea typeface="AR P丸ゴシック体M" panose="020F0600000000000000" pitchFamily="50" charset="-128"/>
              </a:rPr>
              <a:t>など</a:t>
            </a:r>
            <a:endParaRPr kumimoji="1" lang="en-US" altLang="ja-JP" dirty="0">
              <a:latin typeface="AR P丸ゴシック体M" panose="020F0600000000000000" pitchFamily="50" charset="-128"/>
              <a:ea typeface="AR P丸ゴシック体M" panose="020F0600000000000000" pitchFamily="50" charset="-128"/>
            </a:endParaRPr>
          </a:p>
          <a:p>
            <a:pPr marL="0" indent="0">
              <a:buNone/>
            </a:pPr>
            <a:r>
              <a:rPr lang="ja-JP" altLang="en-US" sz="3600" dirty="0">
                <a:solidFill>
                  <a:srgbClr val="FF0000"/>
                </a:solidFill>
                <a:latin typeface="AR P丸ゴシック体M" panose="020F0600000000000000" pitchFamily="50" charset="-128"/>
                <a:ea typeface="AR P丸ゴシック体M" panose="020F0600000000000000" pitchFamily="50" charset="-128"/>
              </a:rPr>
              <a:t>日中活動</a:t>
            </a:r>
            <a:r>
              <a:rPr lang="ja-JP" altLang="en-US" dirty="0">
                <a:solidFill>
                  <a:srgbClr val="FF0000"/>
                </a:solidFill>
                <a:latin typeface="AR P丸ゴシック体M" panose="020F0600000000000000" pitchFamily="50" charset="-128"/>
                <a:ea typeface="AR P丸ゴシック体M" panose="020F0600000000000000" pitchFamily="50" charset="-128"/>
              </a:rPr>
              <a:t>　</a:t>
            </a:r>
            <a:r>
              <a:rPr lang="ja-JP" altLang="en-US" dirty="0">
                <a:latin typeface="AR P丸ゴシック体M" panose="020F0600000000000000" pitchFamily="50" charset="-128"/>
                <a:ea typeface="AR P丸ゴシック体M" panose="020F0600000000000000" pitchFamily="50" charset="-128"/>
              </a:rPr>
              <a:t>生活介護　自立訓練</a:t>
            </a:r>
            <a:r>
              <a:rPr lang="en-US" altLang="ja-JP" dirty="0">
                <a:latin typeface="AR P丸ゴシック体M" panose="020F0600000000000000" pitchFamily="50" charset="-128"/>
                <a:ea typeface="AR P丸ゴシック体M" panose="020F0600000000000000" pitchFamily="50" charset="-128"/>
              </a:rPr>
              <a:t>(</a:t>
            </a:r>
            <a:r>
              <a:rPr lang="ja-JP" altLang="en-US" dirty="0">
                <a:latin typeface="AR P丸ゴシック体M" panose="020F0600000000000000" pitchFamily="50" charset="-128"/>
                <a:ea typeface="AR P丸ゴシック体M" panose="020F0600000000000000" pitchFamily="50" charset="-128"/>
              </a:rPr>
              <a:t>生活訓練</a:t>
            </a:r>
            <a:r>
              <a:rPr lang="en-US" altLang="ja-JP" dirty="0">
                <a:latin typeface="AR P丸ゴシック体M" panose="020F0600000000000000" pitchFamily="50" charset="-128"/>
                <a:ea typeface="AR P丸ゴシック体M" panose="020F0600000000000000" pitchFamily="50" charset="-128"/>
              </a:rPr>
              <a:t>)</a:t>
            </a:r>
            <a:r>
              <a:rPr lang="ja-JP" altLang="en-US" dirty="0">
                <a:latin typeface="AR P丸ゴシック体M" panose="020F0600000000000000" pitchFamily="50" charset="-128"/>
                <a:ea typeface="AR P丸ゴシック体M" panose="020F0600000000000000" pitchFamily="50" charset="-128"/>
              </a:rPr>
              <a:t>　</a:t>
            </a:r>
            <a:r>
              <a:rPr kumimoji="1" lang="ja-JP" altLang="en-US" dirty="0">
                <a:latin typeface="AR P丸ゴシック体M" panose="020F0600000000000000" pitchFamily="50" charset="-128"/>
                <a:ea typeface="AR P丸ゴシック体M" panose="020F0600000000000000" pitchFamily="50" charset="-128"/>
              </a:rPr>
              <a:t>日中一時支援</a:t>
            </a:r>
          </a:p>
          <a:p>
            <a:pPr marL="0" indent="0">
              <a:buNone/>
            </a:pPr>
            <a:r>
              <a:rPr lang="ja-JP" altLang="en-US" dirty="0">
                <a:latin typeface="AR P丸ゴシック体M" panose="020F0600000000000000" pitchFamily="50" charset="-128"/>
                <a:ea typeface="AR P丸ゴシック体M" panose="020F0600000000000000" pitchFamily="50" charset="-128"/>
              </a:rPr>
              <a:t>　　　　　　</a:t>
            </a:r>
            <a:r>
              <a:rPr kumimoji="1" lang="ja-JP" altLang="en-US" dirty="0">
                <a:latin typeface="AR P丸ゴシック体M" panose="020F0600000000000000" pitchFamily="50" charset="-128"/>
                <a:ea typeface="AR P丸ゴシック体M" panose="020F0600000000000000" pitchFamily="50" charset="-128"/>
              </a:rPr>
              <a:t>など</a:t>
            </a:r>
            <a:endParaRPr kumimoji="1" lang="en-US" altLang="ja-JP" dirty="0">
              <a:latin typeface="AR P丸ゴシック体M" panose="020F0600000000000000" pitchFamily="50" charset="-128"/>
              <a:ea typeface="AR P丸ゴシック体M" panose="020F0600000000000000" pitchFamily="50" charset="-128"/>
            </a:endParaRPr>
          </a:p>
          <a:p>
            <a:pPr marL="0" indent="0">
              <a:buNone/>
            </a:pPr>
            <a:r>
              <a:rPr lang="ja-JP" altLang="en-US" sz="3600" dirty="0">
                <a:solidFill>
                  <a:srgbClr val="FF0000"/>
                </a:solidFill>
                <a:latin typeface="AR P丸ゴシック体M" panose="020F0600000000000000" pitchFamily="50" charset="-128"/>
                <a:ea typeface="AR P丸ゴシック体M" panose="020F0600000000000000" pitchFamily="50" charset="-128"/>
              </a:rPr>
              <a:t>日常生活</a:t>
            </a:r>
            <a:r>
              <a:rPr lang="ja-JP" altLang="en-US" dirty="0">
                <a:solidFill>
                  <a:srgbClr val="FF0000"/>
                </a:solidFill>
                <a:latin typeface="AR P丸ゴシック体M" panose="020F0600000000000000" pitchFamily="50" charset="-128"/>
                <a:ea typeface="AR P丸ゴシック体M" panose="020F0600000000000000" pitchFamily="50" charset="-128"/>
              </a:rPr>
              <a:t>　</a:t>
            </a:r>
            <a:r>
              <a:rPr lang="ja-JP" altLang="en-US" dirty="0">
                <a:latin typeface="AR P丸ゴシック体M" panose="020F0600000000000000" pitchFamily="50" charset="-128"/>
                <a:ea typeface="AR P丸ゴシック体M" panose="020F0600000000000000" pitchFamily="50" charset="-128"/>
              </a:rPr>
              <a:t>居宅介護　重度訪問介護　自立生活援助</a:t>
            </a:r>
            <a:r>
              <a:rPr kumimoji="1" lang="ja-JP" altLang="en-US" dirty="0">
                <a:latin typeface="AR P丸ゴシック体M" panose="020F0600000000000000" pitchFamily="50" charset="-128"/>
                <a:ea typeface="AR P丸ゴシック体M" panose="020F0600000000000000" pitchFamily="50" charset="-128"/>
              </a:rPr>
              <a:t>　移動支援　</a:t>
            </a:r>
            <a:endParaRPr kumimoji="1" lang="en-US" altLang="ja-JP" dirty="0">
              <a:latin typeface="AR P丸ゴシック体M" panose="020F0600000000000000" pitchFamily="50" charset="-128"/>
              <a:ea typeface="AR P丸ゴシック体M" panose="020F0600000000000000" pitchFamily="50" charset="-128"/>
            </a:endParaRPr>
          </a:p>
          <a:p>
            <a:pPr marL="0" indent="0">
              <a:buNone/>
            </a:pPr>
            <a:r>
              <a:rPr lang="ja-JP" altLang="en-US" dirty="0">
                <a:latin typeface="AR P丸ゴシック体M" panose="020F0600000000000000" pitchFamily="50" charset="-128"/>
                <a:ea typeface="AR P丸ゴシック体M" panose="020F0600000000000000" pitchFamily="50" charset="-128"/>
              </a:rPr>
              <a:t>　　　　　　</a:t>
            </a:r>
            <a:r>
              <a:rPr kumimoji="1" lang="ja-JP" altLang="en-US" dirty="0">
                <a:latin typeface="AR P丸ゴシック体M" panose="020F0600000000000000" pitchFamily="50" charset="-128"/>
                <a:ea typeface="AR P丸ゴシック体M" panose="020F0600000000000000" pitchFamily="50" charset="-128"/>
              </a:rPr>
              <a:t>行動援護などの障害福祉サービス</a:t>
            </a:r>
          </a:p>
          <a:p>
            <a:pPr marL="0" indent="0">
              <a:buNone/>
            </a:pPr>
            <a:r>
              <a:rPr lang="ja-JP" altLang="en-US" sz="3600" dirty="0">
                <a:solidFill>
                  <a:srgbClr val="FF0000"/>
                </a:solidFill>
                <a:latin typeface="AR P丸ゴシック体M" panose="020F0600000000000000" pitchFamily="50" charset="-128"/>
                <a:ea typeface="AR P丸ゴシック体M" panose="020F0600000000000000" pitchFamily="50" charset="-128"/>
              </a:rPr>
              <a:t>余暇</a:t>
            </a:r>
            <a:r>
              <a:rPr kumimoji="1" lang="ja-JP" altLang="en-US" dirty="0">
                <a:latin typeface="AR P丸ゴシック体M" panose="020F0600000000000000" pitchFamily="50" charset="-128"/>
                <a:ea typeface="AR P丸ゴシック体M" panose="020F0600000000000000" pitchFamily="50" charset="-128"/>
              </a:rPr>
              <a:t>　　　三重県障がい者スポーツ支援センター、芸術文化活動支援　　</a:t>
            </a:r>
          </a:p>
          <a:p>
            <a:pPr marL="0" indent="0">
              <a:buNone/>
            </a:pPr>
            <a:r>
              <a:rPr lang="ja-JP" altLang="en-US" dirty="0">
                <a:latin typeface="AR P丸ゴシック体M" panose="020F0600000000000000" pitchFamily="50" charset="-128"/>
                <a:ea typeface="AR P丸ゴシック体M" panose="020F0600000000000000" pitchFamily="50" charset="-128"/>
              </a:rPr>
              <a:t>　　　　　</a:t>
            </a:r>
            <a:r>
              <a:rPr kumimoji="1" lang="ja-JP" altLang="en-US" dirty="0">
                <a:latin typeface="AR P丸ゴシック体M" panose="020F0600000000000000" pitchFamily="50" charset="-128"/>
                <a:ea typeface="AR P丸ゴシック体M" panose="020F0600000000000000" pitchFamily="50" charset="-128"/>
              </a:rPr>
              <a:t>センターの利用、公民館活動、ボランティアサークルなど</a:t>
            </a:r>
          </a:p>
          <a:p>
            <a:pPr marL="0" indent="0">
              <a:buNone/>
            </a:pPr>
            <a:r>
              <a:rPr lang="ja-JP" altLang="en-US" sz="3500" dirty="0">
                <a:solidFill>
                  <a:srgbClr val="FF0000"/>
                </a:solidFill>
                <a:latin typeface="AR P丸ゴシック体M" panose="020F0600000000000000" pitchFamily="50" charset="-128"/>
                <a:ea typeface="AR P丸ゴシック体M" panose="020F0600000000000000" pitchFamily="50" charset="-128"/>
              </a:rPr>
              <a:t>困ったとき　</a:t>
            </a:r>
            <a:r>
              <a:rPr lang="ja-JP" altLang="en-US" dirty="0">
                <a:latin typeface="AR P丸ゴシック体M" panose="020F0600000000000000" pitchFamily="50" charset="-128"/>
                <a:ea typeface="AR P丸ゴシック体M" panose="020F0600000000000000" pitchFamily="50" charset="-128"/>
              </a:rPr>
              <a:t>相談支援　障がい者就業・生活支援センター</a:t>
            </a:r>
            <a:r>
              <a:rPr lang="en-US" altLang="ja-JP" dirty="0">
                <a:latin typeface="AR P丸ゴシック体M" panose="020F0600000000000000" pitchFamily="50" charset="-128"/>
                <a:ea typeface="AR P丸ゴシック体M" panose="020F0600000000000000" pitchFamily="50" charset="-128"/>
              </a:rPr>
              <a:t>(</a:t>
            </a:r>
            <a:r>
              <a:rPr lang="ja-JP" altLang="en-US" dirty="0">
                <a:latin typeface="AR P丸ゴシック体M" panose="020F0600000000000000" pitchFamily="50" charset="-128"/>
                <a:ea typeface="AR P丸ゴシック体M" panose="020F0600000000000000" pitchFamily="50" charset="-128"/>
              </a:rPr>
              <a:t>みらーち</a:t>
            </a:r>
            <a:r>
              <a:rPr lang="en-US" altLang="ja-JP" dirty="0">
                <a:latin typeface="AR P丸ゴシック体M" panose="020F0600000000000000" pitchFamily="50" charset="-128"/>
                <a:ea typeface="AR P丸ゴシック体M" panose="020F0600000000000000" pitchFamily="50" charset="-128"/>
              </a:rPr>
              <a:t>)</a:t>
            </a:r>
            <a:r>
              <a:rPr lang="ja-JP" altLang="en-US" dirty="0">
                <a:latin typeface="AR P丸ゴシック体M" panose="020F0600000000000000" pitchFamily="50" charset="-128"/>
                <a:ea typeface="AR P丸ゴシック体M" panose="020F0600000000000000" pitchFamily="50" charset="-128"/>
              </a:rPr>
              <a:t>、</a:t>
            </a:r>
          </a:p>
          <a:p>
            <a:pPr marL="0" indent="0">
              <a:buNone/>
            </a:pPr>
            <a:r>
              <a:rPr lang="ja-JP" altLang="en-US" dirty="0">
                <a:latin typeface="AR P丸ゴシック体M" panose="020F0600000000000000" pitchFamily="50" charset="-128"/>
                <a:ea typeface="AR P丸ゴシック体M" panose="020F0600000000000000" pitchFamily="50" charset="-128"/>
              </a:rPr>
              <a:t>　　　　　　総合相談センター</a:t>
            </a:r>
            <a:r>
              <a:rPr lang="en-US" altLang="ja-JP" dirty="0">
                <a:latin typeface="AR P丸ゴシック体M" panose="020F0600000000000000" pitchFamily="50" charset="-128"/>
                <a:ea typeface="AR P丸ゴシック体M" panose="020F0600000000000000" pitchFamily="50" charset="-128"/>
              </a:rPr>
              <a:t>(</a:t>
            </a:r>
            <a:r>
              <a:rPr lang="ja-JP" altLang="en-US" dirty="0">
                <a:latin typeface="AR P丸ゴシック体M" panose="020F0600000000000000" pitchFamily="50" charset="-128"/>
                <a:ea typeface="AR P丸ゴシック体M" panose="020F0600000000000000" pitchFamily="50" charset="-128"/>
              </a:rPr>
              <a:t>マーベル</a:t>
            </a:r>
            <a:r>
              <a:rPr lang="en-US" altLang="ja-JP" dirty="0">
                <a:latin typeface="AR P丸ゴシック体M" panose="020F0600000000000000" pitchFamily="50" charset="-128"/>
                <a:ea typeface="AR P丸ゴシック体M" panose="020F0600000000000000" pitchFamily="50" charset="-128"/>
              </a:rPr>
              <a:t>)</a:t>
            </a:r>
            <a:r>
              <a:rPr lang="ja-JP" altLang="en-US" dirty="0">
                <a:latin typeface="AR P丸ゴシック体M" panose="020F0600000000000000" pitchFamily="50" charset="-128"/>
                <a:ea typeface="AR P丸ゴシック体M" panose="020F0600000000000000" pitchFamily="50" charset="-128"/>
              </a:rPr>
              <a:t>、障がい福祉課など</a:t>
            </a:r>
          </a:p>
          <a:p>
            <a:pPr marL="0" indent="0">
              <a:buNone/>
            </a:pPr>
            <a:endParaRPr lang="ja-JP" altLang="en-US" dirty="0">
              <a:latin typeface="AR P丸ゴシック体M" panose="020F0600000000000000" pitchFamily="50" charset="-128"/>
              <a:ea typeface="AR P丸ゴシック体M" panose="020F0600000000000000" pitchFamily="50" charset="-128"/>
            </a:endParaRPr>
          </a:p>
          <a:p>
            <a:pPr marL="0" indent="0">
              <a:buNone/>
            </a:pPr>
            <a:endParaRPr kumimoji="1" lang="ja-JP" altLang="en-US" dirty="0">
              <a:latin typeface="AR P丸ゴシック体M" panose="020F0600000000000000" pitchFamily="50" charset="-128"/>
              <a:ea typeface="AR P丸ゴシック体M" panose="020F0600000000000000" pitchFamily="50" charset="-128"/>
            </a:endParaRPr>
          </a:p>
        </p:txBody>
      </p:sp>
      <p:pic>
        <p:nvPicPr>
          <p:cNvPr id="1026" name="Picture 2">
            <a:extLst>
              <a:ext uri="{FF2B5EF4-FFF2-40B4-BE49-F238E27FC236}">
                <a16:creationId xmlns:a16="http://schemas.microsoft.com/office/drawing/2014/main" id="{F496CFFF-E3C9-F468-A3E3-B22238D65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851" y="732984"/>
            <a:ext cx="1915408" cy="191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5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CA8C74-7014-0A75-E27C-94A2CC2FF22F}"/>
              </a:ext>
            </a:extLst>
          </p:cNvPr>
          <p:cNvSpPr>
            <a:spLocks noGrp="1"/>
          </p:cNvSpPr>
          <p:nvPr>
            <p:ph type="title"/>
          </p:nvPr>
        </p:nvSpPr>
        <p:spPr/>
        <p:txBody>
          <a:bodyPr/>
          <a:lstStyle/>
          <a:p>
            <a:r>
              <a:rPr kumimoji="1" lang="ja-JP" altLang="en-US" dirty="0">
                <a:latin typeface="AR P丸ゴシック体M" panose="020F0600000000000000" pitchFamily="50" charset="-128"/>
                <a:ea typeface="AR P丸ゴシック体M" panose="020F0600000000000000" pitchFamily="50" charset="-128"/>
              </a:rPr>
              <a:t>いま、しておくこと</a:t>
            </a:r>
            <a:r>
              <a:rPr kumimoji="1" lang="en-US" altLang="ja-JP" dirty="0">
                <a:latin typeface="AR P丸ゴシック体M" panose="020F0600000000000000" pitchFamily="50" charset="-128"/>
                <a:ea typeface="AR P丸ゴシック体M" panose="020F0600000000000000" pitchFamily="50" charset="-128"/>
              </a:rPr>
              <a:t>---</a:t>
            </a:r>
            <a:r>
              <a:rPr kumimoji="1" lang="ja-JP" altLang="en-US" dirty="0">
                <a:latin typeface="AR P丸ゴシック体M" panose="020F0600000000000000" pitchFamily="50" charset="-128"/>
                <a:ea typeface="AR P丸ゴシック体M" panose="020F0600000000000000" pitchFamily="50" charset="-128"/>
              </a:rPr>
              <a:t>暮らし</a:t>
            </a:r>
            <a:endParaRPr kumimoji="1" lang="ja-JP" altLang="en-US" dirty="0"/>
          </a:p>
        </p:txBody>
      </p:sp>
      <p:sp>
        <p:nvSpPr>
          <p:cNvPr id="3" name="コンテンツ プレースホルダー 2">
            <a:extLst>
              <a:ext uri="{FF2B5EF4-FFF2-40B4-BE49-F238E27FC236}">
                <a16:creationId xmlns:a16="http://schemas.microsoft.com/office/drawing/2014/main" id="{9726B647-E84A-1098-F17A-D27B1D49ED38}"/>
              </a:ext>
            </a:extLst>
          </p:cNvPr>
          <p:cNvSpPr>
            <a:spLocks noGrp="1"/>
          </p:cNvSpPr>
          <p:nvPr>
            <p:ph idx="1"/>
          </p:nvPr>
        </p:nvSpPr>
        <p:spPr/>
        <p:txBody>
          <a:bodyPr>
            <a:normAutofit lnSpcReduction="10000"/>
          </a:bodyPr>
          <a:lstStyle/>
          <a:p>
            <a:pPr marL="0" indent="0">
              <a:buNone/>
            </a:pPr>
            <a:r>
              <a:rPr lang="ja-JP" altLang="en-US" dirty="0">
                <a:latin typeface="AR P丸ゴシック体M" panose="020F0600000000000000" pitchFamily="50" charset="-128"/>
                <a:ea typeface="AR P丸ゴシック体M" panose="020F0600000000000000" pitchFamily="50" charset="-128"/>
              </a:rPr>
              <a:t>・働く、日中活動・・・学校の進路指導で</a:t>
            </a:r>
          </a:p>
          <a:p>
            <a:pPr marL="0" indent="0">
              <a:buNone/>
            </a:pPr>
            <a:r>
              <a:rPr lang="ja-JP" altLang="en-US" dirty="0">
                <a:latin typeface="AR P丸ゴシック体M" panose="020F0600000000000000" pitchFamily="50" charset="-128"/>
                <a:ea typeface="AR P丸ゴシック体M" panose="020F0600000000000000" pitchFamily="50" charset="-128"/>
              </a:rPr>
              <a:t>　　　　　　　　どんな事業所があるか調べておく</a:t>
            </a:r>
            <a:endParaRPr lang="en-US" altLang="ja-JP" dirty="0">
              <a:latin typeface="AR P丸ゴシック体M" panose="020F0600000000000000" pitchFamily="50" charset="-128"/>
              <a:ea typeface="AR P丸ゴシック体M" panose="020F0600000000000000" pitchFamily="50" charset="-128"/>
            </a:endParaRPr>
          </a:p>
          <a:p>
            <a:pPr marL="0" indent="0">
              <a:buNone/>
            </a:pPr>
            <a:r>
              <a:rPr lang="ja-JP" altLang="en-US" dirty="0">
                <a:latin typeface="AR P丸ゴシック体M" panose="020F0600000000000000" pitchFamily="50" charset="-128"/>
                <a:ea typeface="AR P丸ゴシック体M" panose="020F0600000000000000" pitchFamily="50" charset="-128"/>
              </a:rPr>
              <a:t>　　　　　　　　見学して日中一時などで利用する</a:t>
            </a:r>
          </a:p>
          <a:p>
            <a:pPr marL="0" indent="0">
              <a:buNone/>
            </a:pPr>
            <a:r>
              <a:rPr kumimoji="1" lang="ja-JP" altLang="en-US" dirty="0">
                <a:latin typeface="AR P丸ゴシック体M" panose="020F0600000000000000" pitchFamily="50" charset="-128"/>
                <a:ea typeface="AR P丸ゴシック体M" panose="020F0600000000000000" pitchFamily="50" charset="-128"/>
              </a:rPr>
              <a:t>・日常生活・・・必要な福祉サービスについて調べ、</a:t>
            </a:r>
            <a:r>
              <a:rPr kumimoji="1" lang="ja-JP" altLang="en-US" dirty="0">
                <a:solidFill>
                  <a:srgbClr val="FF0000"/>
                </a:solidFill>
                <a:latin typeface="AR P丸ゴシック体M" panose="020F0600000000000000" pitchFamily="50" charset="-128"/>
                <a:ea typeface="AR P丸ゴシック体M" panose="020F0600000000000000" pitchFamily="50" charset="-128"/>
              </a:rPr>
              <a:t>利用する体験</a:t>
            </a:r>
            <a:r>
              <a:rPr kumimoji="1" lang="ja-JP" altLang="en-US" dirty="0">
                <a:latin typeface="AR P丸ゴシック体M" panose="020F0600000000000000" pitchFamily="50" charset="-128"/>
                <a:ea typeface="AR P丸ゴシック体M" panose="020F0600000000000000" pitchFamily="50" charset="-128"/>
              </a:rPr>
              <a:t>を。</a:t>
            </a:r>
          </a:p>
          <a:p>
            <a:pPr marL="0" indent="0">
              <a:buNone/>
            </a:pPr>
            <a:r>
              <a:rPr lang="ja-JP" altLang="en-US" dirty="0">
                <a:latin typeface="AR P丸ゴシック体M" panose="020F0600000000000000" pitchFamily="50" charset="-128"/>
                <a:ea typeface="AR P丸ゴシック体M" panose="020F0600000000000000" pitchFamily="50" charset="-128"/>
              </a:rPr>
              <a:t>　　　　　</a:t>
            </a:r>
            <a:r>
              <a:rPr kumimoji="1" lang="ja-JP" altLang="en-US" dirty="0">
                <a:solidFill>
                  <a:srgbClr val="FF0000"/>
                </a:solidFill>
                <a:latin typeface="AR P丸ゴシック体M" panose="020F0600000000000000" pitchFamily="50" charset="-128"/>
                <a:ea typeface="AR P丸ゴシック体M" panose="020F0600000000000000" pitchFamily="50" charset="-128"/>
              </a:rPr>
              <a:t>支援を受ける体験</a:t>
            </a:r>
            <a:r>
              <a:rPr kumimoji="1" lang="ja-JP" altLang="en-US" dirty="0">
                <a:latin typeface="AR P丸ゴシック体M" panose="020F0600000000000000" pitchFamily="50" charset="-128"/>
                <a:ea typeface="AR P丸ゴシック体M" panose="020F0600000000000000" pitchFamily="50" charset="-128"/>
              </a:rPr>
              <a:t>。</a:t>
            </a:r>
          </a:p>
          <a:p>
            <a:pPr marL="0" indent="0">
              <a:buNone/>
            </a:pPr>
            <a:r>
              <a:rPr lang="ja-JP" altLang="en-US" dirty="0">
                <a:latin typeface="AR P丸ゴシック体M" panose="020F0600000000000000" pitchFamily="50" charset="-128"/>
                <a:ea typeface="AR P丸ゴシック体M" panose="020F0600000000000000" pitchFamily="50" charset="-128"/>
              </a:rPr>
              <a:t>・余暇・・・子どもの興味・関心を否定せずに伸ばしてあげる。</a:t>
            </a:r>
            <a:endParaRPr lang="en-US" altLang="ja-JP" dirty="0">
              <a:latin typeface="AR P丸ゴシック体M" panose="020F0600000000000000" pitchFamily="50" charset="-128"/>
              <a:ea typeface="AR P丸ゴシック体M" panose="020F0600000000000000" pitchFamily="50" charset="-128"/>
            </a:endParaRPr>
          </a:p>
          <a:p>
            <a:pPr marL="0" indent="0">
              <a:buNone/>
            </a:pPr>
            <a:r>
              <a:rPr lang="ja-JP" altLang="en-US" dirty="0">
                <a:latin typeface="AR P丸ゴシック体M" panose="020F0600000000000000" pitchFamily="50" charset="-128"/>
                <a:ea typeface="AR P丸ゴシック体M" panose="020F0600000000000000" pitchFamily="50" charset="-128"/>
              </a:rPr>
              <a:t>　　　いろいろな団体についての情報、できれば参加。</a:t>
            </a:r>
            <a:endParaRPr lang="en-US" altLang="ja-JP" dirty="0">
              <a:latin typeface="AR P丸ゴシック体M" panose="020F0600000000000000" pitchFamily="50" charset="-128"/>
              <a:ea typeface="AR P丸ゴシック体M" panose="020F0600000000000000" pitchFamily="50" charset="-128"/>
            </a:endParaRPr>
          </a:p>
          <a:p>
            <a:pPr marL="0" indent="0">
              <a:buNone/>
            </a:pPr>
            <a:r>
              <a:rPr kumimoji="1" lang="ja-JP" altLang="en-US" dirty="0">
                <a:latin typeface="AR P丸ゴシック体M" panose="020F0600000000000000" pitchFamily="50" charset="-128"/>
                <a:ea typeface="AR P丸ゴシック体M" panose="020F0600000000000000" pitchFamily="50" charset="-128"/>
              </a:rPr>
              <a:t>・困ったとき・・・こんな時はここへ相談するということを教える</a:t>
            </a:r>
          </a:p>
          <a:p>
            <a:pPr marL="0" indent="0">
              <a:buNone/>
            </a:pPr>
            <a:r>
              <a:rPr lang="ja-JP" altLang="en-US" dirty="0">
                <a:latin typeface="AR P丸ゴシック体M" panose="020F0600000000000000" pitchFamily="50" charset="-128"/>
                <a:ea typeface="AR P丸ゴシック体M" panose="020F0600000000000000" pitchFamily="50" charset="-128"/>
              </a:rPr>
              <a:t>　　　　　　</a:t>
            </a:r>
            <a:r>
              <a:rPr lang="ja-JP" altLang="en-US" dirty="0">
                <a:solidFill>
                  <a:srgbClr val="FF0000"/>
                </a:solidFill>
                <a:latin typeface="AR P丸ゴシック体M" panose="020F0600000000000000" pitchFamily="50" charset="-128"/>
                <a:ea typeface="AR P丸ゴシック体M" panose="020F0600000000000000" pitchFamily="50" charset="-128"/>
              </a:rPr>
              <a:t>人に相談する</a:t>
            </a:r>
            <a:r>
              <a:rPr lang="ja-JP" altLang="en-US" dirty="0">
                <a:latin typeface="AR P丸ゴシック体M" panose="020F0600000000000000" pitchFamily="50" charset="-128"/>
                <a:ea typeface="AR P丸ゴシック体M" panose="020F0600000000000000" pitchFamily="50" charset="-128"/>
              </a:rPr>
              <a:t>、</a:t>
            </a:r>
            <a:r>
              <a:rPr lang="ja-JP" altLang="en-US" dirty="0">
                <a:solidFill>
                  <a:srgbClr val="FF0000"/>
                </a:solidFill>
                <a:latin typeface="AR P丸ゴシック体M" panose="020F0600000000000000" pitchFamily="50" charset="-128"/>
                <a:ea typeface="AR P丸ゴシック体M" panose="020F0600000000000000" pitchFamily="50" charset="-128"/>
              </a:rPr>
              <a:t>支援を受ける</a:t>
            </a:r>
            <a:r>
              <a:rPr lang="ja-JP" altLang="en-US" dirty="0">
                <a:latin typeface="AR P丸ゴシック体M" panose="020F0600000000000000" pitchFamily="50" charset="-128"/>
                <a:ea typeface="AR P丸ゴシック体M" panose="020F0600000000000000" pitchFamily="50" charset="-128"/>
              </a:rPr>
              <a:t>ことは当然のこと</a:t>
            </a:r>
            <a:endParaRPr kumimoji="1" lang="ja-JP" altLang="en-US" dirty="0">
              <a:latin typeface="AR P丸ゴシック体M" panose="020F0600000000000000" pitchFamily="50" charset="-128"/>
              <a:ea typeface="AR P丸ゴシック体M" panose="020F0600000000000000" pitchFamily="50" charset="-128"/>
            </a:endParaRPr>
          </a:p>
        </p:txBody>
      </p:sp>
    </p:spTree>
    <p:extLst>
      <p:ext uri="{BB962C8B-B14F-4D97-AF65-F5344CB8AC3E}">
        <p14:creationId xmlns:p14="http://schemas.microsoft.com/office/powerpoint/2010/main" val="355887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4D1AF-051E-F541-7E19-CA42EF3BE6DF}"/>
              </a:ext>
            </a:extLst>
          </p:cNvPr>
          <p:cNvSpPr>
            <a:spLocks noGrp="1"/>
          </p:cNvSpPr>
          <p:nvPr>
            <p:ph type="title"/>
          </p:nvPr>
        </p:nvSpPr>
        <p:spPr>
          <a:xfrm>
            <a:off x="838200" y="365125"/>
            <a:ext cx="10515600" cy="1158875"/>
          </a:xfrm>
        </p:spPr>
        <p:txBody>
          <a:bodyPr/>
          <a:lstStyle/>
          <a:p>
            <a:r>
              <a:rPr kumimoji="1" lang="ja-JP" altLang="en-US" dirty="0">
                <a:latin typeface="AR P丸ゴシック体M04" panose="020F0600000000000000" pitchFamily="50" charset="-128"/>
                <a:ea typeface="AR P丸ゴシック体M04" panose="020F0600000000000000" pitchFamily="50" charset="-128"/>
              </a:rPr>
              <a:t>障害福祉サービス</a:t>
            </a:r>
          </a:p>
        </p:txBody>
      </p:sp>
      <p:sp>
        <p:nvSpPr>
          <p:cNvPr id="3" name="コンテンツ プレースホルダー 2">
            <a:extLst>
              <a:ext uri="{FF2B5EF4-FFF2-40B4-BE49-F238E27FC236}">
                <a16:creationId xmlns:a16="http://schemas.microsoft.com/office/drawing/2014/main" id="{3BFEF65C-7D72-1CB5-7D0F-D540B0D50ECB}"/>
              </a:ext>
            </a:extLst>
          </p:cNvPr>
          <p:cNvSpPr>
            <a:spLocks noGrp="1"/>
          </p:cNvSpPr>
          <p:nvPr>
            <p:ph idx="1"/>
          </p:nvPr>
        </p:nvSpPr>
        <p:spPr>
          <a:xfrm>
            <a:off x="838200" y="1814336"/>
            <a:ext cx="10515600" cy="4351338"/>
          </a:xfrm>
        </p:spPr>
        <p:txBody>
          <a:bodyPr>
            <a:normAutofit fontScale="70000" lnSpcReduction="20000"/>
          </a:bodyPr>
          <a:lstStyle/>
          <a:p>
            <a:pPr marL="0" indent="0">
              <a:buNone/>
            </a:pPr>
            <a:r>
              <a:rPr kumimoji="1" lang="ja-JP" altLang="en-US" sz="3600" b="1" dirty="0">
                <a:latin typeface="AR P丸ゴシック体M04" panose="020F0600000000000000" pitchFamily="50" charset="-128"/>
                <a:ea typeface="AR P丸ゴシック体M04" panose="020F0600000000000000" pitchFamily="50" charset="-128"/>
              </a:rPr>
              <a:t>居宅介護</a:t>
            </a:r>
            <a:r>
              <a:rPr kumimoji="1" lang="en-US" altLang="ja-JP" sz="3600" b="1" dirty="0">
                <a:latin typeface="AR P丸ゴシック体M04" panose="020F0600000000000000" pitchFamily="50" charset="-128"/>
                <a:ea typeface="AR P丸ゴシック体M04" panose="020F0600000000000000" pitchFamily="50" charset="-128"/>
              </a:rPr>
              <a:t>(</a:t>
            </a:r>
            <a:r>
              <a:rPr kumimoji="1" lang="ja-JP" altLang="en-US" sz="3600" b="1" dirty="0">
                <a:latin typeface="AR P丸ゴシック体M04" panose="020F0600000000000000" pitchFamily="50" charset="-128"/>
                <a:ea typeface="AR P丸ゴシック体M04" panose="020F0600000000000000" pitchFamily="50" charset="-128"/>
              </a:rPr>
              <a:t>ホームヘルプ</a:t>
            </a:r>
            <a:r>
              <a:rPr kumimoji="1" lang="en-US" altLang="ja-JP" sz="3600" b="1" dirty="0">
                <a:latin typeface="AR P丸ゴシック体M04" panose="020F0600000000000000" pitchFamily="50" charset="-128"/>
                <a:ea typeface="AR P丸ゴシック体M04" panose="020F0600000000000000" pitchFamily="50" charset="-128"/>
              </a:rPr>
              <a:t>)</a:t>
            </a:r>
            <a:r>
              <a:rPr kumimoji="1" lang="ja-JP" altLang="en-US" sz="3600" b="1" dirty="0">
                <a:latin typeface="AR P丸ゴシック体M04" panose="020F0600000000000000" pitchFamily="50" charset="-128"/>
                <a:ea typeface="AR P丸ゴシック体M04" panose="020F0600000000000000" pitchFamily="50" charset="-128"/>
              </a:rPr>
              <a:t>　</a:t>
            </a:r>
            <a:r>
              <a:rPr kumimoji="1" lang="ja-JP" altLang="en-US" dirty="0">
                <a:effectLst>
                  <a:outerShdw blurRad="38100" dist="38100" dir="2700000" algn="tl">
                    <a:srgbClr val="000000">
                      <a:alpha val="43137"/>
                    </a:srgbClr>
                  </a:outerShdw>
                </a:effectLst>
                <a:highlight>
                  <a:srgbClr val="00FF00"/>
                </a:highlight>
              </a:rPr>
              <a:t>児</a:t>
            </a:r>
            <a:r>
              <a:rPr kumimoji="1" lang="ja-JP" altLang="en-US" dirty="0"/>
              <a:t>・</a:t>
            </a:r>
            <a:r>
              <a:rPr kumimoji="1" lang="ja-JP" altLang="en-US" dirty="0">
                <a:effectLst>
                  <a:outerShdw blurRad="38100" dist="38100" dir="2700000" algn="tl">
                    <a:srgbClr val="000000">
                      <a:alpha val="43137"/>
                    </a:srgbClr>
                  </a:outerShdw>
                </a:effectLst>
                <a:highlight>
                  <a:srgbClr val="FFFF00"/>
                </a:highlight>
              </a:rPr>
              <a:t>成</a:t>
            </a:r>
          </a:p>
          <a:p>
            <a:pPr marL="0" indent="0">
              <a:buNone/>
            </a:pPr>
            <a:r>
              <a:rPr lang="ja-JP" altLang="en-US" dirty="0"/>
              <a:t>　</a:t>
            </a:r>
            <a:r>
              <a:rPr lang="ja-JP" altLang="en-US" dirty="0">
                <a:latin typeface="AR P丸ゴシック体M04" panose="020F0600000000000000" pitchFamily="50" charset="-128"/>
                <a:ea typeface="AR P丸ゴシック体M04" panose="020F0600000000000000" pitchFamily="50" charset="-128"/>
              </a:rPr>
              <a:t>ヘルパーが訪問して、入浴、排せつ、食事、家事などの生活全般の支援を行う。</a:t>
            </a:r>
          </a:p>
          <a:p>
            <a:pPr marL="0" indent="0">
              <a:buNone/>
            </a:pPr>
            <a:r>
              <a:rPr kumimoji="1" lang="ja-JP" altLang="en-US" sz="3400" b="1" dirty="0">
                <a:latin typeface="AR P丸ゴシック体M04" panose="020F0600000000000000" pitchFamily="50" charset="-128"/>
                <a:ea typeface="AR P丸ゴシック体M04" panose="020F0600000000000000" pitchFamily="50" charset="-128"/>
              </a:rPr>
              <a:t>重度訪問介護</a:t>
            </a:r>
            <a:r>
              <a:rPr kumimoji="1" lang="ja-JP" altLang="en-US" sz="3400" dirty="0">
                <a:latin typeface="AR P丸ゴシック体M04" panose="020F0600000000000000" pitchFamily="50" charset="-128"/>
                <a:ea typeface="AR P丸ゴシック体M04" panose="020F0600000000000000" pitchFamily="50" charset="-128"/>
              </a:rPr>
              <a:t>　</a:t>
            </a:r>
            <a:r>
              <a:rPr kumimoji="1" lang="ja-JP" altLang="en-US" dirty="0">
                <a:highlight>
                  <a:srgbClr val="FFFF00"/>
                </a:highlight>
                <a:latin typeface="AR P丸ゴシック体M04" panose="020F0600000000000000" pitchFamily="50" charset="-128"/>
                <a:ea typeface="AR P丸ゴシック体M04" panose="020F0600000000000000" pitchFamily="50" charset="-128"/>
              </a:rPr>
              <a:t>成</a:t>
            </a:r>
          </a:p>
          <a:p>
            <a:pPr marL="0" indent="0">
              <a:lnSpc>
                <a:spcPct val="120000"/>
              </a:lnSpc>
              <a:buNone/>
            </a:pPr>
            <a:r>
              <a:rPr lang="ja-JP" altLang="en-US" dirty="0">
                <a:latin typeface="AR P丸ゴシック体M04" panose="020F0600000000000000" pitchFamily="50" charset="-128"/>
                <a:ea typeface="AR P丸ゴシック体M04" panose="020F0600000000000000" pitchFamily="50" charset="-128"/>
              </a:rPr>
              <a:t>　重度の生涯があり、常に介護を必要とする方にヘルパーが訪問して生活全般にわたる支援や外出時の移動中の介護などを行う。</a:t>
            </a:r>
          </a:p>
          <a:p>
            <a:pPr marL="0" indent="0">
              <a:buNone/>
            </a:pPr>
            <a:r>
              <a:rPr kumimoji="1" lang="ja-JP" altLang="en-US" sz="3400" b="1" dirty="0">
                <a:latin typeface="AR P丸ゴシック体M04" panose="020F0600000000000000" pitchFamily="50" charset="-128"/>
                <a:ea typeface="AR P丸ゴシック体M04" panose="020F0600000000000000" pitchFamily="50" charset="-128"/>
              </a:rPr>
              <a:t>行動援護　</a:t>
            </a:r>
            <a:r>
              <a:rPr kumimoji="1" lang="ja-JP" altLang="en-US" dirty="0">
                <a:effectLst>
                  <a:outerShdw blurRad="38100" dist="38100" dir="2700000" algn="tl">
                    <a:srgbClr val="000000">
                      <a:alpha val="43137"/>
                    </a:srgbClr>
                  </a:outerShdw>
                </a:effectLst>
                <a:highlight>
                  <a:srgbClr val="00FF00"/>
                </a:highlight>
              </a:rPr>
              <a:t>児</a:t>
            </a:r>
            <a:r>
              <a:rPr kumimoji="1" lang="ja-JP" altLang="en-US" dirty="0"/>
              <a:t>・</a:t>
            </a:r>
            <a:r>
              <a:rPr kumimoji="1" lang="ja-JP" altLang="en-US" dirty="0">
                <a:effectLst>
                  <a:outerShdw blurRad="38100" dist="38100" dir="2700000" algn="tl">
                    <a:srgbClr val="000000">
                      <a:alpha val="43137"/>
                    </a:srgbClr>
                  </a:outerShdw>
                </a:effectLst>
                <a:highlight>
                  <a:srgbClr val="FFFF00"/>
                </a:highlight>
              </a:rPr>
              <a:t>成</a:t>
            </a:r>
            <a:endParaRPr kumimoji="1" lang="ja-JP" altLang="en-US" dirty="0">
              <a:latin typeface="AR P丸ゴシック体M04" panose="020F0600000000000000" pitchFamily="50" charset="-128"/>
              <a:ea typeface="AR P丸ゴシック体M04" panose="020F0600000000000000" pitchFamily="50" charset="-128"/>
            </a:endParaRPr>
          </a:p>
          <a:p>
            <a:pPr marL="0" indent="0">
              <a:buNone/>
            </a:pPr>
            <a:r>
              <a:rPr lang="ja-JP" altLang="en-US" dirty="0">
                <a:latin typeface="AR P丸ゴシック体M04" panose="020F0600000000000000" pitchFamily="50" charset="-128"/>
                <a:ea typeface="AR P丸ゴシック体M04" panose="020F0600000000000000" pitchFamily="50" charset="-128"/>
              </a:rPr>
              <a:t>　外出時における移動中の介護や危険を回避するための支援を行う。行動障害のある人対象。　</a:t>
            </a:r>
            <a:endParaRPr lang="en-US" altLang="ja-JP" dirty="0">
              <a:latin typeface="AR P丸ゴシック体M04" panose="020F0600000000000000" pitchFamily="50" charset="-128"/>
              <a:ea typeface="AR P丸ゴシック体M04" panose="020F0600000000000000" pitchFamily="50" charset="-128"/>
            </a:endParaRPr>
          </a:p>
          <a:p>
            <a:pPr marL="0" indent="0">
              <a:buNone/>
            </a:pPr>
            <a:r>
              <a:rPr lang="ja-JP" altLang="en-US" sz="3400" b="1" dirty="0">
                <a:latin typeface="AR P丸ゴシック体M04" panose="020F0600000000000000" pitchFamily="50" charset="-128"/>
                <a:ea typeface="AR P丸ゴシック体M04" panose="020F0600000000000000" pitchFamily="50" charset="-128"/>
              </a:rPr>
              <a:t>移動支援</a:t>
            </a:r>
            <a:r>
              <a:rPr lang="en-US" altLang="ja-JP" dirty="0">
                <a:latin typeface="AR P丸ゴシック体M04" panose="020F0600000000000000" pitchFamily="50" charset="-128"/>
                <a:ea typeface="AR P丸ゴシック体M04" panose="020F0600000000000000" pitchFamily="50" charset="-128"/>
              </a:rPr>
              <a:t>(</a:t>
            </a:r>
            <a:r>
              <a:rPr lang="ja-JP" altLang="en-US" dirty="0">
                <a:latin typeface="AR P丸ゴシック体M04" panose="020F0600000000000000" pitchFamily="50" charset="-128"/>
                <a:ea typeface="AR P丸ゴシック体M04" panose="020F0600000000000000" pitchFamily="50" charset="-128"/>
              </a:rPr>
              <a:t>市町が提供</a:t>
            </a:r>
            <a:r>
              <a:rPr lang="en-US" altLang="ja-JP" dirty="0">
                <a:latin typeface="AR P丸ゴシック体M04" panose="020F0600000000000000" pitchFamily="50" charset="-128"/>
                <a:ea typeface="AR P丸ゴシック体M04" panose="020F0600000000000000" pitchFamily="50" charset="-128"/>
              </a:rPr>
              <a:t>)</a:t>
            </a:r>
            <a:r>
              <a:rPr lang="ja-JP" altLang="en-US" dirty="0">
                <a:latin typeface="AR P丸ゴシック体M04" panose="020F0600000000000000" pitchFamily="50" charset="-128"/>
                <a:ea typeface="AR P丸ゴシック体M04" panose="020F0600000000000000" pitchFamily="50" charset="-128"/>
              </a:rPr>
              <a:t>　</a:t>
            </a:r>
            <a:r>
              <a:rPr kumimoji="1" lang="ja-JP" altLang="en-US" dirty="0">
                <a:effectLst>
                  <a:outerShdw blurRad="38100" dist="38100" dir="2700000" algn="tl">
                    <a:srgbClr val="000000">
                      <a:alpha val="43137"/>
                    </a:srgbClr>
                  </a:outerShdw>
                </a:effectLst>
                <a:highlight>
                  <a:srgbClr val="00FF00"/>
                </a:highlight>
              </a:rPr>
              <a:t>児</a:t>
            </a:r>
            <a:r>
              <a:rPr kumimoji="1" lang="ja-JP" altLang="en-US" dirty="0"/>
              <a:t>・</a:t>
            </a:r>
            <a:r>
              <a:rPr kumimoji="1" lang="ja-JP" altLang="en-US" dirty="0">
                <a:effectLst>
                  <a:outerShdw blurRad="38100" dist="38100" dir="2700000" algn="tl">
                    <a:srgbClr val="000000">
                      <a:alpha val="43137"/>
                    </a:srgbClr>
                  </a:outerShdw>
                </a:effectLst>
                <a:highlight>
                  <a:srgbClr val="FFFF00"/>
                </a:highlight>
              </a:rPr>
              <a:t>成</a:t>
            </a:r>
            <a:endParaRPr lang="ja-JP" altLang="en-US" dirty="0">
              <a:latin typeface="AR P丸ゴシック体M04" panose="020F0600000000000000" pitchFamily="50" charset="-128"/>
              <a:ea typeface="AR P丸ゴシック体M04" panose="020F0600000000000000" pitchFamily="50" charset="-128"/>
            </a:endParaRPr>
          </a:p>
          <a:p>
            <a:pPr marL="0" indent="0">
              <a:buNone/>
            </a:pPr>
            <a:r>
              <a:rPr lang="ja-JP" altLang="en-US" dirty="0">
                <a:latin typeface="AR P丸ゴシック体M04" panose="020F0600000000000000" pitchFamily="50" charset="-128"/>
                <a:ea typeface="AR P丸ゴシック体M04" panose="020F0600000000000000" pitchFamily="50" charset="-128"/>
              </a:rPr>
              <a:t>　外出に同行し、外出先や移動中に必要な支援を行う。</a:t>
            </a:r>
          </a:p>
          <a:p>
            <a:pPr marL="0" indent="0">
              <a:buNone/>
            </a:pPr>
            <a:r>
              <a:rPr lang="ja-JP" altLang="en-US" sz="3400" b="1" dirty="0">
                <a:latin typeface="AR P丸ゴシック体M04" panose="020F0600000000000000" pitchFamily="50" charset="-128"/>
                <a:ea typeface="AR P丸ゴシック体M04" panose="020F0600000000000000" pitchFamily="50" charset="-128"/>
              </a:rPr>
              <a:t>日中一時支援　</a:t>
            </a:r>
            <a:r>
              <a:rPr kumimoji="1" lang="ja-JP" altLang="en-US" dirty="0">
                <a:effectLst>
                  <a:outerShdw blurRad="38100" dist="38100" dir="2700000" algn="tl">
                    <a:srgbClr val="000000">
                      <a:alpha val="43137"/>
                    </a:srgbClr>
                  </a:outerShdw>
                </a:effectLst>
                <a:highlight>
                  <a:srgbClr val="00FF00"/>
                </a:highlight>
              </a:rPr>
              <a:t>児</a:t>
            </a:r>
            <a:r>
              <a:rPr kumimoji="1" lang="ja-JP" altLang="en-US" dirty="0"/>
              <a:t>・</a:t>
            </a:r>
            <a:r>
              <a:rPr kumimoji="1" lang="ja-JP" altLang="en-US" dirty="0">
                <a:effectLst>
                  <a:outerShdw blurRad="38100" dist="38100" dir="2700000" algn="tl">
                    <a:srgbClr val="000000">
                      <a:alpha val="43137"/>
                    </a:srgbClr>
                  </a:outerShdw>
                </a:effectLst>
                <a:highlight>
                  <a:srgbClr val="FFFF00"/>
                </a:highlight>
              </a:rPr>
              <a:t>成</a:t>
            </a:r>
            <a:endParaRPr lang="ja-JP" altLang="en-US" dirty="0">
              <a:latin typeface="AR P丸ゴシック体M04" panose="020F0600000000000000" pitchFamily="50" charset="-128"/>
              <a:ea typeface="AR P丸ゴシック体M04" panose="020F0600000000000000" pitchFamily="50" charset="-128"/>
            </a:endParaRPr>
          </a:p>
          <a:p>
            <a:pPr marL="0" indent="0">
              <a:buNone/>
            </a:pPr>
            <a:r>
              <a:rPr lang="ja-JP" altLang="en-US" dirty="0">
                <a:latin typeface="AR P丸ゴシック体M04" panose="020F0600000000000000" pitchFamily="50" charset="-128"/>
                <a:ea typeface="AR P丸ゴシック体M04" panose="020F0600000000000000" pitchFamily="50" charset="-128"/>
              </a:rPr>
              <a:t>　家族の一時的な休息を図るため、支援施設等において日中活動の場を提供する。</a:t>
            </a:r>
            <a:endParaRPr lang="en-US" altLang="ja-JP" dirty="0">
              <a:latin typeface="AR P丸ゴシック体M04" panose="020F0600000000000000" pitchFamily="50" charset="-128"/>
              <a:ea typeface="AR P丸ゴシック体M04" panose="020F0600000000000000" pitchFamily="50" charset="-128"/>
            </a:endParaRPr>
          </a:p>
          <a:p>
            <a:pPr marL="0" indent="0">
              <a:buNone/>
            </a:pPr>
            <a:endParaRPr kumimoji="1" lang="ja-JP" altLang="en-US" dirty="0"/>
          </a:p>
        </p:txBody>
      </p:sp>
      <p:pic>
        <p:nvPicPr>
          <p:cNvPr id="2050" name="Picture 2">
            <a:extLst>
              <a:ext uri="{FF2B5EF4-FFF2-40B4-BE49-F238E27FC236}">
                <a16:creationId xmlns:a16="http://schemas.microsoft.com/office/drawing/2014/main" id="{A5B14944-D66E-9E62-2EB7-448313680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176" y="245533"/>
            <a:ext cx="1888067" cy="188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628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TotalTime>
  <Words>1881</Words>
  <Application>Microsoft Office PowerPoint</Application>
  <PresentationFormat>ワイド画面</PresentationFormat>
  <Paragraphs>164</Paragraphs>
  <Slides>18</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18</vt:i4>
      </vt:variant>
    </vt:vector>
  </HeadingPairs>
  <TitlesOfParts>
    <vt:vector size="32" baseType="lpstr">
      <vt:lpstr>AR P丸ゴシック体M</vt:lpstr>
      <vt:lpstr>AR P丸ゴシック体M04</vt:lpstr>
      <vt:lpstr>AR丸ゴシック体M</vt:lpstr>
      <vt:lpstr>AR丸ゴシック体M04</vt:lpstr>
      <vt:lpstr>HGｺﾞｼｯｸM</vt:lpstr>
      <vt:lpstr>ＭＳ Ｐゴシック</vt:lpstr>
      <vt:lpstr>ＭＳ ゴシック</vt:lpstr>
      <vt:lpstr>UD デジタル 教科書体 NP-B</vt:lpstr>
      <vt:lpstr>游ゴシック</vt:lpstr>
      <vt:lpstr>游ゴシック Light</vt:lpstr>
      <vt:lpstr>游明朝</vt:lpstr>
      <vt:lpstr>Arial</vt:lpstr>
      <vt:lpstr>Times New Roman</vt:lpstr>
      <vt:lpstr>Office テーマ</vt:lpstr>
      <vt:lpstr>松阪あゆみ特別支援学校PTA研修会 　　　　　　　　　2023,１,21(土)</vt:lpstr>
      <vt:lpstr>ライフステージ</vt:lpstr>
      <vt:lpstr>子どもの将来のために 親としていま考えておきたいこと</vt:lpstr>
      <vt:lpstr>住むところをどうするか</vt:lpstr>
      <vt:lpstr>いま、しておくこと---住まい</vt:lpstr>
      <vt:lpstr>参考　地域生活支援拠点</vt:lpstr>
      <vt:lpstr>暮らし(生活)をどうするか</vt:lpstr>
      <vt:lpstr>いま、しておくこと---暮らし</vt:lpstr>
      <vt:lpstr>障害福祉サービス</vt:lpstr>
      <vt:lpstr>余暇</vt:lpstr>
      <vt:lpstr>お金をどうするか</vt:lpstr>
      <vt:lpstr>いま何をしておくべきか---お金</vt:lpstr>
      <vt:lpstr>参考　障がい者扶養共済</vt:lpstr>
      <vt:lpstr>災害に備える</vt:lpstr>
      <vt:lpstr>いま何をしておくべきか---災害</vt:lpstr>
      <vt:lpstr>病気、事故に備える---保険について</vt:lpstr>
      <vt:lpstr>親の思いをつなぐ準備を</vt:lpstr>
      <vt:lpstr>最後に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子どもの将来に向けて 親として考えておきたいこと</dc:title>
  <dc:creator>jo2ays@ybb.ne.jp</dc:creator>
  <cp:lastModifiedBy>久保邦敏</cp:lastModifiedBy>
  <cp:revision>16</cp:revision>
  <cp:lastPrinted>2022-12-07T11:55:52Z</cp:lastPrinted>
  <dcterms:created xsi:type="dcterms:W3CDTF">2022-11-19T09:35:47Z</dcterms:created>
  <dcterms:modified xsi:type="dcterms:W3CDTF">2023-01-05T23:29:04Z</dcterms:modified>
</cp:coreProperties>
</file>